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6" r:id="rId1"/>
  </p:sldMasterIdLst>
  <p:notesMasterIdLst>
    <p:notesMasterId r:id="rId33"/>
  </p:notesMasterIdLst>
  <p:handoutMasterIdLst>
    <p:handoutMasterId r:id="rId34"/>
  </p:handoutMasterIdLst>
  <p:sldIdLst>
    <p:sldId id="358" r:id="rId2"/>
    <p:sldId id="359" r:id="rId3"/>
    <p:sldId id="399" r:id="rId4"/>
    <p:sldId id="360" r:id="rId5"/>
    <p:sldId id="361" r:id="rId6"/>
    <p:sldId id="362" r:id="rId7"/>
    <p:sldId id="363" r:id="rId8"/>
    <p:sldId id="364" r:id="rId9"/>
    <p:sldId id="400" r:id="rId10"/>
    <p:sldId id="421" r:id="rId11"/>
    <p:sldId id="391" r:id="rId12"/>
    <p:sldId id="422" r:id="rId13"/>
    <p:sldId id="415" r:id="rId14"/>
    <p:sldId id="388" r:id="rId15"/>
    <p:sldId id="392" r:id="rId16"/>
    <p:sldId id="405" r:id="rId17"/>
    <p:sldId id="420" r:id="rId18"/>
    <p:sldId id="417" r:id="rId19"/>
    <p:sldId id="418" r:id="rId20"/>
    <p:sldId id="393" r:id="rId21"/>
    <p:sldId id="409" r:id="rId22"/>
    <p:sldId id="396" r:id="rId23"/>
    <p:sldId id="423" r:id="rId24"/>
    <p:sldId id="403" r:id="rId25"/>
    <p:sldId id="401" r:id="rId26"/>
    <p:sldId id="419" r:id="rId27"/>
    <p:sldId id="424" r:id="rId28"/>
    <p:sldId id="394" r:id="rId29"/>
    <p:sldId id="380" r:id="rId30"/>
    <p:sldId id="430" r:id="rId31"/>
    <p:sldId id="425" r:id="rId32"/>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35DB7F1C-0E9A-964E-AD91-7089E3109DCA}">
          <p14:sldIdLst>
            <p14:sldId id="358"/>
            <p14:sldId id="359"/>
            <p14:sldId id="399"/>
            <p14:sldId id="360"/>
            <p14:sldId id="361"/>
            <p14:sldId id="362"/>
            <p14:sldId id="363"/>
            <p14:sldId id="364"/>
            <p14:sldId id="400"/>
            <p14:sldId id="421"/>
            <p14:sldId id="391"/>
            <p14:sldId id="422"/>
            <p14:sldId id="415"/>
            <p14:sldId id="388"/>
            <p14:sldId id="392"/>
            <p14:sldId id="405"/>
            <p14:sldId id="420"/>
            <p14:sldId id="417"/>
            <p14:sldId id="418"/>
            <p14:sldId id="393"/>
            <p14:sldId id="409"/>
            <p14:sldId id="396"/>
            <p14:sldId id="423"/>
            <p14:sldId id="403"/>
            <p14:sldId id="401"/>
            <p14:sldId id="419"/>
            <p14:sldId id="424"/>
            <p14:sldId id="394"/>
            <p14:sldId id="380"/>
            <p14:sldId id="430"/>
          </p14:sldIdLst>
        </p14:section>
        <p14:section name="Section sans titre" id="{79DE63A8-EF22-164A-A4C8-96A24A7B10E6}">
          <p14:sldIdLst>
            <p14:sldId id="425"/>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863C"/>
    <a:srgbClr val="6B3600"/>
    <a:srgbClr val="00CC66"/>
    <a:srgbClr val="FCF004"/>
    <a:srgbClr val="FFFF66"/>
    <a:srgbClr val="8BC7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93" autoAdjust="0"/>
    <p:restoredTop sz="80787" autoAdjust="0"/>
  </p:normalViewPr>
  <p:slideViewPr>
    <p:cSldViewPr>
      <p:cViewPr varScale="1">
        <p:scale>
          <a:sx n="52" d="100"/>
          <a:sy n="52" d="100"/>
        </p:scale>
        <p:origin x="-2568"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1EB64C83-B647-4950-B527-7B7AE9454582}" type="datetimeFigureOut">
              <a:rPr lang="en-US" smtClean="0"/>
              <a:t>10/12/16</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BC78C199-0098-44E6-8B4E-1BA50C5F8A14}" type="slidenum">
              <a:rPr lang="en-US" smtClean="0"/>
              <a:t>‹#›</a:t>
            </a:fld>
            <a:endParaRPr lang="en-US"/>
          </a:p>
        </p:txBody>
      </p:sp>
    </p:spTree>
    <p:extLst>
      <p:ext uri="{BB962C8B-B14F-4D97-AF65-F5344CB8AC3E}">
        <p14:creationId xmlns:p14="http://schemas.microsoft.com/office/powerpoint/2010/main" val="42375101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1" tIns="48325" rIns="96651" bIns="48325"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1" tIns="48325" rIns="96651" bIns="48325" rtlCol="0"/>
          <a:lstStyle>
            <a:lvl1pPr algn="r">
              <a:defRPr sz="1200"/>
            </a:lvl1pPr>
          </a:lstStyle>
          <a:p>
            <a:fld id="{9B3637C8-9C0D-4652-BEFF-833E6937776E}" type="datetimeFigureOut">
              <a:rPr lang="en-US" smtClean="0"/>
              <a:pPr/>
              <a:t>10/12/16</a:t>
            </a:fld>
            <a:endParaRPr lang="en-US"/>
          </a:p>
        </p:txBody>
      </p:sp>
      <p:sp>
        <p:nvSpPr>
          <p:cNvPr id="4" name="Slide Image Placeholder 3"/>
          <p:cNvSpPr>
            <a:spLocks noGrp="1" noRot="1" noChangeAspect="1"/>
          </p:cNvSpPr>
          <p:nvPr>
            <p:ph type="sldImg" idx="2"/>
          </p:nvPr>
        </p:nvSpPr>
        <p:spPr>
          <a:xfrm>
            <a:off x="1258888" y="720725"/>
            <a:ext cx="4797425" cy="3598863"/>
          </a:xfrm>
          <a:prstGeom prst="rect">
            <a:avLst/>
          </a:prstGeom>
          <a:noFill/>
          <a:ln w="12700">
            <a:solidFill>
              <a:prstClr val="black"/>
            </a:solidFill>
          </a:ln>
        </p:spPr>
        <p:txBody>
          <a:bodyPr vert="horz" lIns="96651" tIns="48325" rIns="96651" bIns="48325" rtlCol="0" anchor="ctr"/>
          <a:lstStyle/>
          <a:p>
            <a:endParaRPr lang="en-US"/>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51" tIns="48325" rIns="96651" bIns="4832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1" tIns="48325" rIns="96651" bIns="48325"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1" tIns="48325" rIns="96651" bIns="48325" rtlCol="0" anchor="b"/>
          <a:lstStyle>
            <a:lvl1pPr algn="r">
              <a:defRPr sz="1200"/>
            </a:lvl1pPr>
          </a:lstStyle>
          <a:p>
            <a:fld id="{C02CFBA2-A9D5-42A9-9FCE-CAA316B94BBB}" type="slidenum">
              <a:rPr lang="en-US" smtClean="0"/>
              <a:pPr/>
              <a:t>‹#›</a:t>
            </a:fld>
            <a:endParaRPr lang="en-US"/>
          </a:p>
        </p:txBody>
      </p:sp>
    </p:spTree>
    <p:extLst>
      <p:ext uri="{BB962C8B-B14F-4D97-AF65-F5344CB8AC3E}">
        <p14:creationId xmlns:p14="http://schemas.microsoft.com/office/powerpoint/2010/main" val="487520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nten.org/NTEN_images/reports/2016.DIF_Toolkit.pdf" TargetMode="External"/><Relationship Id="rId4" Type="http://schemas.openxmlformats.org/officeDocument/2006/relationships/hyperlink" Target="http://www.nten.org/major-initiatives/dif/meet-2016-city-hosts/" TargetMode="External"/><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hyperlink" Target="https://www.ida.gov.sg/Programmes-Partnership/Store/Silver-Infocomm-Junctions-and-Hotspots"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2CFBA2-A9D5-42A9-9FCE-CAA316B94BBB}" type="slidenum">
              <a:rPr lang="en-US" smtClean="0"/>
              <a:pPr/>
              <a:t>1</a:t>
            </a:fld>
            <a:endParaRPr lang="en-US" dirty="0"/>
          </a:p>
        </p:txBody>
      </p:sp>
    </p:spTree>
    <p:extLst>
      <p:ext uri="{BB962C8B-B14F-4D97-AF65-F5344CB8AC3E}">
        <p14:creationId xmlns:p14="http://schemas.microsoft.com/office/powerpoint/2010/main" val="2178652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digital divide is not only a divide between people who have access to ICT and people who don’t. It’s also a divide between people who have knowledge of ICT and those who don’t, between people who realize the opportunities presented by ICT and those who don’t. It consists of an infrastructure gap, a knowledge gap and a psychological gap.</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02CFBA2-A9D5-42A9-9FCE-CAA316B94BBB}" type="slidenum">
              <a:rPr lang="en-US" smtClean="0"/>
              <a:pPr/>
              <a:t>10</a:t>
            </a:fld>
            <a:endParaRPr lang="en-US"/>
          </a:p>
        </p:txBody>
      </p:sp>
    </p:spTree>
    <p:extLst>
      <p:ext uri="{BB962C8B-B14F-4D97-AF65-F5344CB8AC3E}">
        <p14:creationId xmlns:p14="http://schemas.microsoft.com/office/powerpoint/2010/main" val="2357085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same time its good to know that </a:t>
            </a:r>
            <a:r>
              <a:rPr lang="fr-FR" dirty="0" smtClean="0"/>
              <a:t>y</a:t>
            </a:r>
            <a:r>
              <a:rPr lang="en-AU" sz="1200" kern="1200" dirty="0" err="1" smtClean="0">
                <a:solidFill>
                  <a:schemeClr val="tx1"/>
                </a:solidFill>
                <a:effectLst/>
                <a:latin typeface="+mn-lt"/>
                <a:ea typeface="+mn-ea"/>
                <a:cs typeface="+mn-cs"/>
              </a:rPr>
              <a:t>ou</a:t>
            </a:r>
            <a:r>
              <a:rPr lang="en-AU" sz="1200" kern="1200" dirty="0" smtClean="0">
                <a:solidFill>
                  <a:schemeClr val="tx1"/>
                </a:solidFill>
                <a:effectLst/>
                <a:latin typeface="+mn-lt"/>
                <a:ea typeface="+mn-ea"/>
                <a:cs typeface="+mn-cs"/>
              </a:rPr>
              <a:t> have the University of South Australia working with the World Wide Web Consortium 3, the European Commission and a wide variety of businesses and academic institutions on “Raising the floor” to ensure that existing and future technologies are accessible to everyone with disability, literacy, and aging-related barriers, regardless of their economic status.</a:t>
            </a:r>
            <a:r>
              <a:rPr lang="en-US" sz="1200" kern="1200" baseline="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They are all building a Global Public Inclusive Infrastructure (GPII) to make it easier and less expensive to create an inclusive (digital) society drawing on, for example, research projects such as the Cloud4All and Prosperity4All</a:t>
            </a:r>
            <a:endParaRPr lang="en-US" sz="1200" kern="1200" dirty="0" smtClean="0">
              <a:solidFill>
                <a:schemeClr val="tx1"/>
              </a:solidFill>
              <a:effectLst/>
              <a:latin typeface="+mn-lt"/>
              <a:ea typeface="+mn-ea"/>
              <a:cs typeface="+mn-cs"/>
            </a:endParaRPr>
          </a:p>
          <a:p>
            <a:r>
              <a:rPr lang="en-AU" sz="1200" b="1" kern="1200" dirty="0" smtClean="0">
                <a:solidFill>
                  <a:schemeClr val="tx1"/>
                </a:solidFill>
                <a:effectLst/>
                <a:latin typeface="+mn-lt"/>
                <a:ea typeface="+mn-ea"/>
                <a:cs typeface="+mn-cs"/>
              </a:rPr>
              <a:t>Origin of the Global Public Inclusive Infrastructure (GPII)</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02CFBA2-A9D5-42A9-9FCE-CAA316B94BBB}" type="slidenum">
              <a:rPr lang="en-US" smtClean="0"/>
              <a:pPr/>
              <a:t>13</a:t>
            </a:fld>
            <a:endParaRPr lang="en-US" dirty="0"/>
          </a:p>
        </p:txBody>
      </p:sp>
    </p:spTree>
    <p:extLst>
      <p:ext uri="{BB962C8B-B14F-4D97-AF65-F5344CB8AC3E}">
        <p14:creationId xmlns:p14="http://schemas.microsoft.com/office/powerpoint/2010/main" val="2178652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OATS – </a:t>
            </a:r>
            <a:r>
              <a:rPr lang="fr-FR" dirty="0" err="1" smtClean="0"/>
              <a:t>Older</a:t>
            </a:r>
            <a:r>
              <a:rPr lang="fr-FR" dirty="0" smtClean="0"/>
              <a:t> </a:t>
            </a:r>
            <a:r>
              <a:rPr lang="fr-FR" dirty="0" err="1" smtClean="0"/>
              <a:t>Adults</a:t>
            </a:r>
            <a:r>
              <a:rPr lang="fr-FR" dirty="0" smtClean="0"/>
              <a:t> </a:t>
            </a:r>
            <a:r>
              <a:rPr lang="fr-FR" dirty="0" err="1" smtClean="0"/>
              <a:t>Technology</a:t>
            </a:r>
            <a:r>
              <a:rPr lang="fr-FR" dirty="0" smtClean="0"/>
              <a:t> Services</a:t>
            </a:r>
          </a:p>
          <a:p>
            <a:r>
              <a:rPr lang="en-AU" sz="1200" kern="1200" dirty="0" smtClean="0">
                <a:solidFill>
                  <a:schemeClr val="tx1"/>
                </a:solidFill>
                <a:effectLst/>
                <a:latin typeface="+mn-lt"/>
                <a:ea typeface="+mn-ea"/>
                <a:cs typeface="+mn-cs"/>
              </a:rPr>
              <a:t>executive director, </a:t>
            </a:r>
            <a:r>
              <a:rPr lang="en-AU" sz="1200" b="1" kern="1200" dirty="0" smtClean="0">
                <a:solidFill>
                  <a:schemeClr val="tx1"/>
                </a:solidFill>
                <a:effectLst/>
                <a:latin typeface="+mn-lt"/>
                <a:ea typeface="+mn-ea"/>
                <a:cs typeface="+mn-cs"/>
              </a:rPr>
              <a:t>Tom </a:t>
            </a:r>
            <a:r>
              <a:rPr lang="en-AU" sz="1200" b="1" kern="1200" dirty="0" err="1" smtClean="0">
                <a:solidFill>
                  <a:schemeClr val="tx1"/>
                </a:solidFill>
                <a:effectLst/>
                <a:latin typeface="+mn-lt"/>
                <a:ea typeface="+mn-ea"/>
                <a:cs typeface="+mn-cs"/>
              </a:rPr>
              <a:t>Kamber</a:t>
            </a:r>
            <a:r>
              <a:rPr lang="en-AU" sz="1200" b="1" kern="120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noting that federal stimulus funds had helped build 3,000 computer labs around the country. “We’re right on the cusp of creating a powerful national program that will reach hundreds of thousands of seniors a year.” And quotes Muriel Beach, an 85-year-old OATS alumna who says “These classes provide a doorway for seniors to the wider world,” </a:t>
            </a:r>
            <a:endParaRPr lang="en-US"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C02CFBA2-A9D5-42A9-9FCE-CAA316B94BBB}" type="slidenum">
              <a:rPr lang="en-US" smtClean="0"/>
              <a:pPr/>
              <a:t>14</a:t>
            </a:fld>
            <a:endParaRPr lang="en-US"/>
          </a:p>
        </p:txBody>
      </p:sp>
    </p:spTree>
    <p:extLst>
      <p:ext uri="{BB962C8B-B14F-4D97-AF65-F5344CB8AC3E}">
        <p14:creationId xmlns:p14="http://schemas.microsoft.com/office/powerpoint/2010/main" val="4156806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In Manhattan, OATS just opened a snazzy 2,700-foot Senior Planet Exploration </a:t>
            </a:r>
            <a:r>
              <a:rPr lang="en-AU" sz="1200" kern="1200" dirty="0" err="1" smtClean="0">
                <a:solidFill>
                  <a:schemeClr val="tx1"/>
                </a:solidFill>
                <a:effectLst/>
                <a:latin typeface="+mn-lt"/>
                <a:ea typeface="+mn-ea"/>
                <a:cs typeface="+mn-cs"/>
              </a:rPr>
              <a:t>Center</a:t>
            </a:r>
            <a:r>
              <a:rPr lang="en-AU" sz="1200" kern="1200" dirty="0" smtClean="0">
                <a:solidFill>
                  <a:schemeClr val="tx1"/>
                </a:solidFill>
                <a:effectLst/>
                <a:latin typeface="+mn-lt"/>
                <a:ea typeface="+mn-ea"/>
                <a:cs typeface="+mn-cs"/>
              </a:rPr>
              <a:t> in Chelsea, the country’s first tech </a:t>
            </a:r>
            <a:r>
              <a:rPr lang="en-AU" sz="1200" kern="1200" dirty="0" err="1" smtClean="0">
                <a:solidFill>
                  <a:schemeClr val="tx1"/>
                </a:solidFill>
                <a:effectLst/>
                <a:latin typeface="+mn-lt"/>
                <a:ea typeface="+mn-ea"/>
                <a:cs typeface="+mn-cs"/>
              </a:rPr>
              <a:t>center</a:t>
            </a:r>
            <a:r>
              <a:rPr lang="en-AU" sz="1200" kern="1200" dirty="0" smtClean="0">
                <a:solidFill>
                  <a:schemeClr val="tx1"/>
                </a:solidFill>
                <a:effectLst/>
                <a:latin typeface="+mn-lt"/>
                <a:ea typeface="+mn-ea"/>
                <a:cs typeface="+mn-cs"/>
              </a:rPr>
              <a:t> specifically for those over 60.</a:t>
            </a:r>
            <a:endParaRPr lang="en-US"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C02CFBA2-A9D5-42A9-9FCE-CAA316B94BBB}" type="slidenum">
              <a:rPr lang="en-US" smtClean="0"/>
              <a:pPr/>
              <a:t>15</a:t>
            </a:fld>
            <a:endParaRPr lang="en-US"/>
          </a:p>
        </p:txBody>
      </p:sp>
    </p:spTree>
    <p:extLst>
      <p:ext uri="{BB962C8B-B14F-4D97-AF65-F5344CB8AC3E}">
        <p14:creationId xmlns:p14="http://schemas.microsoft.com/office/powerpoint/2010/main" val="1020390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Richard Adler</a:t>
            </a:r>
            <a:r>
              <a:rPr lang="en-US" baseline="0" dirty="0" smtClean="0"/>
              <a:t> – research associate at the Institute for The future and one of our advisors - </a:t>
            </a:r>
            <a:endParaRPr lang="en-US" dirty="0"/>
          </a:p>
        </p:txBody>
      </p:sp>
      <p:sp>
        <p:nvSpPr>
          <p:cNvPr id="4" name="Slide Number Placeholder 3"/>
          <p:cNvSpPr>
            <a:spLocks noGrp="1"/>
          </p:cNvSpPr>
          <p:nvPr>
            <p:ph type="sldNum" sz="quarter" idx="10"/>
          </p:nvPr>
        </p:nvSpPr>
        <p:spPr/>
        <p:txBody>
          <a:bodyPr/>
          <a:lstStyle/>
          <a:p>
            <a:fld id="{C02CFBA2-A9D5-42A9-9FCE-CAA316B94BBB}" type="slidenum">
              <a:rPr lang="en-US" smtClean="0"/>
              <a:pPr/>
              <a:t>16</a:t>
            </a:fld>
            <a:endParaRPr lang="en-US" dirty="0"/>
          </a:p>
        </p:txBody>
      </p:sp>
    </p:spTree>
    <p:extLst>
      <p:ext uri="{BB962C8B-B14F-4D97-AF65-F5344CB8AC3E}">
        <p14:creationId xmlns:p14="http://schemas.microsoft.com/office/powerpoint/2010/main" val="2178652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AU" sz="1200" kern="1200" dirty="0" smtClean="0">
                <a:solidFill>
                  <a:schemeClr val="tx1"/>
                </a:solidFill>
                <a:effectLst/>
                <a:latin typeface="+mn-lt"/>
                <a:ea typeface="+mn-ea"/>
                <a:cs typeface="+mn-cs"/>
              </a:rPr>
              <a:t>Google </a:t>
            </a:r>
            <a:r>
              <a:rPr lang="en-AU" sz="1200" kern="1200" dirty="0" err="1" smtClean="0">
                <a:solidFill>
                  <a:schemeClr val="tx1"/>
                </a:solidFill>
                <a:effectLst/>
                <a:latin typeface="+mn-lt"/>
                <a:ea typeface="+mn-ea"/>
                <a:cs typeface="+mn-cs"/>
              </a:rPr>
              <a:t>Fiber</a:t>
            </a:r>
            <a:r>
              <a:rPr lang="en-AU" sz="1200" kern="1200" dirty="0" smtClean="0">
                <a:solidFill>
                  <a:schemeClr val="tx1"/>
                </a:solidFill>
                <a:effectLst/>
                <a:latin typeface="+mn-lt"/>
                <a:ea typeface="+mn-ea"/>
                <a:cs typeface="+mn-cs"/>
              </a:rPr>
              <a:t> and the </a:t>
            </a:r>
            <a:r>
              <a:rPr lang="en-AU" sz="1200" kern="1200" dirty="0" err="1" smtClean="0">
                <a:solidFill>
                  <a:schemeClr val="tx1"/>
                </a:solidFill>
                <a:effectLst/>
                <a:latin typeface="+mn-lt"/>
                <a:ea typeface="+mn-ea"/>
                <a:cs typeface="+mn-cs"/>
              </a:rPr>
              <a:t>Nonprofit</a:t>
            </a:r>
            <a:r>
              <a:rPr lang="en-AU" sz="1200" kern="1200" dirty="0" smtClean="0">
                <a:solidFill>
                  <a:schemeClr val="tx1"/>
                </a:solidFill>
                <a:effectLst/>
                <a:latin typeface="+mn-lt"/>
                <a:ea typeface="+mn-ea"/>
                <a:cs typeface="+mn-cs"/>
              </a:rPr>
              <a:t> Technology Network (NTEN) launched Digital Inclusion Fellows this year. Training advocates to create and lead digital literacy efforts in different metro areas within USA. Role promote adult digital literacy and help young job-seekers learn ICT skills for entering the </a:t>
            </a:r>
            <a:r>
              <a:rPr lang="en-AU" sz="1200" kern="1200" dirty="0" err="1" smtClean="0">
                <a:solidFill>
                  <a:schemeClr val="tx1"/>
                </a:solidFill>
                <a:effectLst/>
                <a:latin typeface="+mn-lt"/>
                <a:ea typeface="+mn-ea"/>
                <a:cs typeface="+mn-cs"/>
              </a:rPr>
              <a:t>labor</a:t>
            </a:r>
            <a:r>
              <a:rPr lang="en-AU" sz="1200" kern="1200" dirty="0" smtClean="0">
                <a:solidFill>
                  <a:schemeClr val="tx1"/>
                </a:solidFill>
                <a:effectLst/>
                <a:latin typeface="+mn-lt"/>
                <a:ea typeface="+mn-ea"/>
                <a:cs typeface="+mn-cs"/>
              </a:rPr>
              <a:t> market.</a:t>
            </a:r>
            <a:endParaRPr lang="en-US" sz="1200" kern="1200" dirty="0" smtClean="0">
              <a:solidFill>
                <a:schemeClr val="tx1"/>
              </a:solidFill>
              <a:effectLst/>
              <a:latin typeface="+mn-lt"/>
              <a:ea typeface="+mn-ea"/>
              <a:cs typeface="+mn-cs"/>
            </a:endParaRPr>
          </a:p>
          <a:p>
            <a:r>
              <a:rPr lang="en-AU" sz="1200" u="none" strike="noStrike" kern="1200" dirty="0" smtClean="0">
                <a:solidFill>
                  <a:schemeClr val="tx1"/>
                </a:solidFill>
                <a:effectLst/>
                <a:latin typeface="+mn-lt"/>
                <a:ea typeface="+mn-ea"/>
                <a:cs typeface="+mn-cs"/>
                <a:hlinkClick r:id="rId3"/>
              </a:rPr>
              <a:t>Digital Inclusion Toolkit</a:t>
            </a:r>
            <a:r>
              <a:rPr lang="en-AU"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AU" sz="1200" u="none" strike="noStrike" kern="1200" dirty="0" smtClean="0">
                <a:solidFill>
                  <a:schemeClr val="tx1"/>
                </a:solidFill>
                <a:effectLst/>
                <a:latin typeface="+mn-lt"/>
                <a:ea typeface="+mn-ea"/>
                <a:cs typeface="+mn-cs"/>
                <a:hlinkClick r:id="rId4"/>
              </a:rPr>
              <a:t>Digital Inclusion Fellowship City Hosts</a:t>
            </a:r>
            <a:endParaRPr lang="en-US"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http://</a:t>
            </a:r>
            <a:r>
              <a:rPr lang="en-AU" sz="1200" kern="1200" dirty="0" err="1" smtClean="0">
                <a:solidFill>
                  <a:schemeClr val="tx1"/>
                </a:solidFill>
                <a:effectLst/>
                <a:latin typeface="+mn-lt"/>
                <a:ea typeface="+mn-ea"/>
                <a:cs typeface="+mn-cs"/>
              </a:rPr>
              <a:t>www.nten.org</a:t>
            </a:r>
            <a:r>
              <a:rPr lang="en-AU" sz="1200" kern="1200" dirty="0" smtClean="0">
                <a:solidFill>
                  <a:schemeClr val="tx1"/>
                </a:solidFill>
                <a:effectLst/>
                <a:latin typeface="+mn-lt"/>
                <a:ea typeface="+mn-ea"/>
                <a:cs typeface="+mn-cs"/>
              </a:rPr>
              <a:t>/article/digital-inclusion-fellowship-a-year-of-learning/</a:t>
            </a:r>
            <a:endParaRPr lang="en-US" sz="1200" kern="1200" dirty="0" smtClean="0">
              <a:solidFill>
                <a:schemeClr val="tx1"/>
              </a:solidFill>
              <a:effectLst/>
              <a:latin typeface="+mn-lt"/>
              <a:ea typeface="+mn-ea"/>
              <a:cs typeface="+mn-cs"/>
            </a:endParaRPr>
          </a:p>
          <a:p>
            <a:r>
              <a:rPr lang="en-AU" sz="1200" b="1" kern="1200" dirty="0" smtClean="0">
                <a:solidFill>
                  <a:schemeClr val="tx1"/>
                </a:solidFill>
                <a:effectLst/>
                <a:latin typeface="+mn-lt"/>
                <a:ea typeface="+mn-ea"/>
                <a:cs typeface="+mn-cs"/>
              </a:rPr>
              <a:t>Impacts : </a:t>
            </a:r>
            <a:r>
              <a:rPr lang="en-AU" sz="1200" kern="1200" dirty="0" smtClean="0">
                <a:solidFill>
                  <a:schemeClr val="tx1"/>
                </a:solidFill>
                <a:effectLst/>
                <a:latin typeface="+mn-lt"/>
                <a:ea typeface="+mn-ea"/>
                <a:cs typeface="+mn-cs"/>
              </a:rPr>
              <a:t>six months - 16 Fellows - 1,000,000 people with awareness campaigns Trained 82 staff and volunteers monthly and trained 550 participants on a monthly basis on digital literacy skills. City Hosts made their computers labs available for over 1,000 hours per month.</a:t>
            </a:r>
            <a:endParaRPr lang="en-US"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 </a:t>
            </a:r>
            <a:endParaRPr lang="en-US" sz="1200" kern="1200" smtClean="0">
              <a:solidFill>
                <a:schemeClr val="tx1"/>
              </a:solidFill>
              <a:effectLst/>
              <a:latin typeface="+mn-lt"/>
              <a:ea typeface="+mn-ea"/>
              <a:cs typeface="+mn-cs"/>
            </a:endParaRPr>
          </a:p>
          <a:p>
            <a:endParaRPr lang="fr-FR"/>
          </a:p>
        </p:txBody>
      </p:sp>
      <p:sp>
        <p:nvSpPr>
          <p:cNvPr id="4" name="Espace réservé du numéro de diapositive 3"/>
          <p:cNvSpPr>
            <a:spLocks noGrp="1"/>
          </p:cNvSpPr>
          <p:nvPr>
            <p:ph type="sldNum" sz="quarter" idx="10"/>
          </p:nvPr>
        </p:nvSpPr>
        <p:spPr/>
        <p:txBody>
          <a:bodyPr/>
          <a:lstStyle/>
          <a:p>
            <a:fld id="{C02CFBA2-A9D5-42A9-9FCE-CAA316B94BBB}" type="slidenum">
              <a:rPr lang="en-US" smtClean="0"/>
              <a:pPr/>
              <a:t>17</a:t>
            </a:fld>
            <a:endParaRPr lang="en-US"/>
          </a:p>
        </p:txBody>
      </p:sp>
    </p:spTree>
    <p:extLst>
      <p:ext uri="{BB962C8B-B14F-4D97-AF65-F5344CB8AC3E}">
        <p14:creationId xmlns:p14="http://schemas.microsoft.com/office/powerpoint/2010/main" val="844496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Prof Yang</a:t>
            </a:r>
            <a:r>
              <a:rPr lang="fr-FR" baseline="0" dirty="0" smtClean="0"/>
              <a:t> – </a:t>
            </a:r>
            <a:r>
              <a:rPr lang="fr-FR" baseline="0" dirty="0" err="1" smtClean="0"/>
              <a:t>President</a:t>
            </a:r>
            <a:r>
              <a:rPr lang="fr-FR" baseline="0" dirty="0" smtClean="0"/>
              <a:t> of the Jingdezhen </a:t>
            </a:r>
            <a:r>
              <a:rPr lang="fr-FR" baseline="0" dirty="0" err="1" smtClean="0"/>
              <a:t>University</a:t>
            </a:r>
            <a:r>
              <a:rPr lang="fr-FR" baseline="0" dirty="0" smtClean="0"/>
              <a:t> – One of 60 000 Senior </a:t>
            </a:r>
            <a:r>
              <a:rPr lang="fr-FR" baseline="0" dirty="0" err="1" smtClean="0"/>
              <a:t>Universities</a:t>
            </a:r>
            <a:r>
              <a:rPr lang="fr-FR" baseline="0" dirty="0" smtClean="0"/>
              <a:t> in China! </a:t>
            </a:r>
            <a:endParaRPr lang="fr-FR" dirty="0"/>
          </a:p>
        </p:txBody>
      </p:sp>
      <p:sp>
        <p:nvSpPr>
          <p:cNvPr id="4" name="Espace réservé du numéro de diapositive 3"/>
          <p:cNvSpPr>
            <a:spLocks noGrp="1"/>
          </p:cNvSpPr>
          <p:nvPr>
            <p:ph type="sldNum" sz="quarter" idx="10"/>
          </p:nvPr>
        </p:nvSpPr>
        <p:spPr/>
        <p:txBody>
          <a:bodyPr/>
          <a:lstStyle/>
          <a:p>
            <a:fld id="{C02CFBA2-A9D5-42A9-9FCE-CAA316B94BBB}" type="slidenum">
              <a:rPr lang="en-US" smtClean="0"/>
              <a:pPr/>
              <a:t>18</a:t>
            </a:fld>
            <a:endParaRPr lang="en-US"/>
          </a:p>
        </p:txBody>
      </p:sp>
    </p:spTree>
    <p:extLst>
      <p:ext uri="{BB962C8B-B14F-4D97-AF65-F5344CB8AC3E}">
        <p14:creationId xmlns:p14="http://schemas.microsoft.com/office/powerpoint/2010/main" val="3419173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2CFBA2-A9D5-42A9-9FCE-CAA316B94BBB}" type="slidenum">
              <a:rPr lang="en-US" smtClean="0"/>
              <a:pPr/>
              <a:t>19</a:t>
            </a:fld>
            <a:endParaRPr lang="en-US" dirty="0"/>
          </a:p>
        </p:txBody>
      </p:sp>
    </p:spTree>
    <p:extLst>
      <p:ext uri="{BB962C8B-B14F-4D97-AF65-F5344CB8AC3E}">
        <p14:creationId xmlns:p14="http://schemas.microsoft.com/office/powerpoint/2010/main" val="2178652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Country </a:t>
            </a:r>
            <a:r>
              <a:rPr lang="fr-FR" dirty="0" err="1" smtClean="0"/>
              <a:t>wired</a:t>
            </a:r>
            <a:r>
              <a:rPr lang="fr-FR" dirty="0" smtClean="0"/>
              <a:t>, but reluctance to use if – of a population of 38 million</a:t>
            </a:r>
            <a:r>
              <a:rPr lang="fr-FR" baseline="0" dirty="0" smtClean="0"/>
              <a:t> - </a:t>
            </a:r>
            <a:r>
              <a:rPr lang="fr-FR" dirty="0" smtClean="0"/>
              <a:t>10 million people </a:t>
            </a:r>
            <a:r>
              <a:rPr lang="fr-FR" dirty="0" err="1" smtClean="0"/>
              <a:t>never</a:t>
            </a:r>
            <a:r>
              <a:rPr lang="fr-FR" dirty="0" smtClean="0"/>
              <a:t> been on the Internet. </a:t>
            </a:r>
            <a:r>
              <a:rPr lang="fr-FR" dirty="0" err="1" smtClean="0"/>
              <a:t>Primary</a:t>
            </a:r>
            <a:r>
              <a:rPr lang="fr-FR" dirty="0" smtClean="0"/>
              <a:t> </a:t>
            </a:r>
            <a:r>
              <a:rPr lang="fr-FR" dirty="0" err="1" smtClean="0"/>
              <a:t>problem</a:t>
            </a:r>
            <a:r>
              <a:rPr lang="fr-FR" dirty="0" smtClean="0"/>
              <a:t> – mental </a:t>
            </a:r>
            <a:r>
              <a:rPr lang="fr-FR" dirty="0" err="1" smtClean="0"/>
              <a:t>barriers</a:t>
            </a:r>
            <a:r>
              <a:rPr lang="fr-FR" dirty="0" smtClean="0"/>
              <a:t>:</a:t>
            </a:r>
          </a:p>
          <a:p>
            <a:r>
              <a:rPr lang="fr-FR" dirty="0" err="1" smtClean="0"/>
              <a:t>Lack</a:t>
            </a:r>
            <a:r>
              <a:rPr lang="fr-FR" baseline="0" dirty="0" smtClean="0"/>
              <a:t> of </a:t>
            </a:r>
            <a:r>
              <a:rPr lang="fr-FR" baseline="0" dirty="0" err="1" smtClean="0"/>
              <a:t>motiovation</a:t>
            </a:r>
            <a:r>
              <a:rPr lang="fr-FR" baseline="0" dirty="0" smtClean="0"/>
              <a:t>, </a:t>
            </a:r>
            <a:r>
              <a:rPr lang="fr-FR" baseline="0" dirty="0" err="1" smtClean="0"/>
              <a:t>fear</a:t>
            </a:r>
            <a:r>
              <a:rPr lang="fr-FR" baseline="0" dirty="0" smtClean="0"/>
              <a:t>, </a:t>
            </a:r>
            <a:r>
              <a:rPr lang="fr-FR" baseline="0" dirty="0" err="1" smtClean="0"/>
              <a:t>lack</a:t>
            </a:r>
            <a:r>
              <a:rPr lang="fr-FR" baseline="0" dirty="0" smtClean="0"/>
              <a:t> of </a:t>
            </a:r>
            <a:r>
              <a:rPr lang="fr-FR" baseline="0" dirty="0" err="1" smtClean="0"/>
              <a:t>undertnding</a:t>
            </a:r>
            <a:r>
              <a:rPr lang="fr-FR" baseline="0" dirty="0" smtClean="0"/>
              <a:t> of the </a:t>
            </a:r>
            <a:r>
              <a:rPr lang="fr-FR" baseline="0" dirty="0" err="1" smtClean="0"/>
              <a:t>benefits</a:t>
            </a:r>
            <a:r>
              <a:rPr lang="fr-FR" baseline="0" dirty="0" smtClean="0"/>
              <a:t> to </a:t>
            </a:r>
            <a:r>
              <a:rPr lang="fr-FR" baseline="0" dirty="0" err="1" smtClean="0"/>
              <a:t>be</a:t>
            </a:r>
            <a:r>
              <a:rPr lang="fr-FR" baseline="0" dirty="0" smtClean="0"/>
              <a:t> </a:t>
            </a:r>
            <a:r>
              <a:rPr lang="fr-FR" baseline="0" dirty="0" err="1" smtClean="0"/>
              <a:t>gained</a:t>
            </a:r>
            <a:r>
              <a:rPr lang="fr-FR" baseline="0" dirty="0" smtClean="0"/>
              <a:t>,  </a:t>
            </a:r>
            <a:r>
              <a:rPr lang="fr-FR" baseline="0" dirty="0" err="1" smtClean="0"/>
              <a:t>lack</a:t>
            </a:r>
            <a:r>
              <a:rPr lang="fr-FR" baseline="0" dirty="0" smtClean="0"/>
              <a:t> of </a:t>
            </a:r>
            <a:r>
              <a:rPr lang="fr-FR" baseline="0" dirty="0" err="1" smtClean="0"/>
              <a:t>skills</a:t>
            </a:r>
            <a:r>
              <a:rPr lang="fr-FR" baseline="0" dirty="0" smtClean="0"/>
              <a:t>. </a:t>
            </a:r>
            <a:r>
              <a:rPr lang="fr-FR" sz="1200" b="1" kern="1200" dirty="0" smtClean="0">
                <a:solidFill>
                  <a:schemeClr val="tx1"/>
                </a:solidFill>
                <a:effectLst/>
                <a:latin typeface="+mn-lt"/>
                <a:ea typeface="+mn-ea"/>
                <a:cs typeface="+mn-cs"/>
              </a:rPr>
              <a:t>: „Digital </a:t>
            </a:r>
            <a:r>
              <a:rPr lang="fr-FR" sz="1200" b="1" kern="1200" dirty="0" err="1" smtClean="0">
                <a:solidFill>
                  <a:schemeClr val="tx1"/>
                </a:solidFill>
                <a:effectLst/>
                <a:latin typeface="+mn-lt"/>
                <a:ea typeface="+mn-ea"/>
                <a:cs typeface="+mn-cs"/>
              </a:rPr>
              <a:t>Poland</a:t>
            </a:r>
            <a:r>
              <a:rPr lang="fr-FR" sz="1200" b="1" kern="1200" dirty="0" smtClean="0">
                <a:solidFill>
                  <a:schemeClr val="tx1"/>
                </a:solidFill>
                <a:effectLst/>
                <a:latin typeface="+mn-lt"/>
                <a:ea typeface="+mn-ea"/>
                <a:cs typeface="+mn-cs"/>
              </a:rPr>
              <a:t> of </a:t>
            </a:r>
            <a:r>
              <a:rPr lang="fr-FR" sz="1200" b="1" kern="1200" dirty="0" err="1" smtClean="0">
                <a:solidFill>
                  <a:schemeClr val="tx1"/>
                </a:solidFill>
                <a:effectLst/>
                <a:latin typeface="+mn-lt"/>
                <a:ea typeface="+mn-ea"/>
                <a:cs typeface="+mn-cs"/>
              </a:rPr>
              <a:t>Equal</a:t>
            </a:r>
            <a:r>
              <a:rPr lang="fr-FR" sz="1200" b="1" kern="1200" dirty="0" smtClean="0">
                <a:solidFill>
                  <a:schemeClr val="tx1"/>
                </a:solidFill>
                <a:effectLst/>
                <a:latin typeface="+mn-lt"/>
                <a:ea typeface="+mn-ea"/>
                <a:cs typeface="+mn-cs"/>
              </a:rPr>
              <a:t> </a:t>
            </a:r>
            <a:r>
              <a:rPr lang="fr-FR" sz="1200" b="1" kern="1200" dirty="0" err="1" smtClean="0">
                <a:solidFill>
                  <a:schemeClr val="tx1"/>
                </a:solidFill>
                <a:effectLst/>
                <a:latin typeface="+mn-lt"/>
                <a:ea typeface="+mn-ea"/>
                <a:cs typeface="+mn-cs"/>
              </a:rPr>
              <a:t>Opportunities</a:t>
            </a:r>
            <a:r>
              <a:rPr lang="fr-FR" sz="1200" b="1"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fr-FR" sz="1200" b="1" kern="1200" dirty="0" err="1" smtClean="0">
                <a:solidFill>
                  <a:schemeClr val="tx1"/>
                </a:solidFill>
                <a:effectLst/>
                <a:latin typeface="+mn-lt"/>
                <a:ea typeface="+mn-ea"/>
                <a:cs typeface="+mn-cs"/>
              </a:rPr>
              <a:t>Ministry</a:t>
            </a:r>
            <a:r>
              <a:rPr lang="fr-FR" sz="1200" b="1" kern="1200" dirty="0" smtClean="0">
                <a:solidFill>
                  <a:schemeClr val="tx1"/>
                </a:solidFill>
                <a:effectLst/>
                <a:latin typeface="+mn-lt"/>
                <a:ea typeface="+mn-ea"/>
                <a:cs typeface="+mn-cs"/>
              </a:rPr>
              <a:t> of Administration and </a:t>
            </a:r>
            <a:r>
              <a:rPr lang="fr-FR" sz="1200" b="1" kern="1200" dirty="0" err="1" smtClean="0">
                <a:solidFill>
                  <a:schemeClr val="tx1"/>
                </a:solidFill>
                <a:effectLst/>
                <a:latin typeface="+mn-lt"/>
                <a:ea typeface="+mn-ea"/>
                <a:cs typeface="+mn-cs"/>
              </a:rPr>
              <a:t>Digitization</a:t>
            </a:r>
            <a:r>
              <a:rPr lang="fr-FR" sz="1200" b="1" kern="1200" dirty="0" smtClean="0">
                <a:solidFill>
                  <a:schemeClr val="tx1"/>
                </a:solidFill>
                <a:effectLst/>
                <a:latin typeface="+mn-lt"/>
                <a:ea typeface="+mn-ea"/>
                <a:cs typeface="+mn-cs"/>
              </a:rPr>
              <a:t> and  the “</a:t>
            </a:r>
            <a:r>
              <a:rPr lang="fr-FR" sz="1200" b="1" kern="1200" dirty="0" err="1" smtClean="0">
                <a:solidFill>
                  <a:schemeClr val="tx1"/>
                </a:solidFill>
                <a:effectLst/>
                <a:latin typeface="+mn-lt"/>
                <a:ea typeface="+mn-ea"/>
                <a:cs typeface="+mn-cs"/>
              </a:rPr>
              <a:t>Cities</a:t>
            </a:r>
            <a:r>
              <a:rPr lang="fr-FR" sz="1200" b="1" kern="1200" dirty="0" smtClean="0">
                <a:solidFill>
                  <a:schemeClr val="tx1"/>
                </a:solidFill>
                <a:effectLst/>
                <a:latin typeface="+mn-lt"/>
                <a:ea typeface="+mn-ea"/>
                <a:cs typeface="+mn-cs"/>
              </a:rPr>
              <a:t> on Internet” Association </a:t>
            </a:r>
            <a:r>
              <a:rPr lang="fr-FR" sz="1200" kern="1200" dirty="0" smtClean="0">
                <a:solidFill>
                  <a:schemeClr val="tx1"/>
                </a:solidFill>
                <a:effectLst/>
                <a:latin typeface="+mn-lt"/>
                <a:ea typeface="+mn-ea"/>
                <a:cs typeface="+mn-cs"/>
              </a:rPr>
              <a:t>50 + </a:t>
            </a:r>
            <a:r>
              <a:rPr lang="fr-FR" sz="1200" kern="1200" dirty="0" err="1" smtClean="0">
                <a:solidFill>
                  <a:schemeClr val="tx1"/>
                </a:solidFill>
                <a:effectLst/>
                <a:latin typeface="+mn-lt"/>
                <a:ea typeface="+mn-ea"/>
                <a:cs typeface="+mn-cs"/>
              </a:rPr>
              <a:t>generation</a:t>
            </a:r>
            <a:r>
              <a:rPr lang="fr-FR" sz="1200" kern="1200" dirty="0" smtClean="0">
                <a:solidFill>
                  <a:schemeClr val="tx1"/>
                </a:solidFill>
                <a:effectLst/>
                <a:latin typeface="+mn-lt"/>
                <a:ea typeface="+mn-ea"/>
                <a:cs typeface="+mn-cs"/>
              </a:rPr>
              <a:t> first </a:t>
            </a:r>
            <a:r>
              <a:rPr lang="fr-FR" sz="1200" kern="1200" dirty="0" err="1" smtClean="0">
                <a:solidFill>
                  <a:schemeClr val="tx1"/>
                </a:solidFill>
                <a:effectLst/>
                <a:latin typeface="+mn-lt"/>
                <a:ea typeface="+mn-ea"/>
                <a:cs typeface="+mn-cs"/>
              </a:rPr>
              <a:t>step</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into</a:t>
            </a:r>
            <a:r>
              <a:rPr lang="fr-FR" sz="1200" kern="1200" dirty="0" smtClean="0">
                <a:solidFill>
                  <a:schemeClr val="tx1"/>
                </a:solidFill>
                <a:effectLst/>
                <a:latin typeface="+mn-lt"/>
                <a:ea typeface="+mn-ea"/>
                <a:cs typeface="+mn-cs"/>
              </a:rPr>
              <a:t> the digital world.</a:t>
            </a:r>
          </a:p>
          <a:p>
            <a:r>
              <a:rPr lang="fr-FR" sz="1200" b="1" kern="1200" dirty="0" smtClean="0">
                <a:solidFill>
                  <a:schemeClr val="tx1"/>
                </a:solidFill>
                <a:effectLst/>
                <a:latin typeface="+mn-lt"/>
                <a:ea typeface="+mn-ea"/>
                <a:cs typeface="+mn-cs"/>
              </a:rPr>
              <a:t> The </a:t>
            </a:r>
            <a:r>
              <a:rPr lang="fr-FR" sz="1200" b="1" kern="1200" dirty="0" err="1" smtClean="0">
                <a:solidFill>
                  <a:schemeClr val="tx1"/>
                </a:solidFill>
                <a:effectLst/>
                <a:latin typeface="+mn-lt"/>
                <a:ea typeface="+mn-ea"/>
                <a:cs typeface="+mn-cs"/>
              </a:rPr>
              <a:t>novel</a:t>
            </a:r>
            <a:r>
              <a:rPr lang="fr-FR" sz="1200" b="1" kern="1200" dirty="0" smtClean="0">
                <a:solidFill>
                  <a:schemeClr val="tx1"/>
                </a:solidFill>
                <a:effectLst/>
                <a:latin typeface="+mn-lt"/>
                <a:ea typeface="+mn-ea"/>
                <a:cs typeface="+mn-cs"/>
              </a:rPr>
              <a:t> </a:t>
            </a:r>
            <a:r>
              <a:rPr lang="fr-FR" sz="1200" b="1" kern="1200" dirty="0" err="1" smtClean="0">
                <a:solidFill>
                  <a:schemeClr val="tx1"/>
                </a:solidFill>
                <a:effectLst/>
                <a:latin typeface="+mn-lt"/>
                <a:ea typeface="+mn-ea"/>
                <a:cs typeface="+mn-cs"/>
              </a:rPr>
              <a:t>approach</a:t>
            </a:r>
            <a:r>
              <a:rPr lang="fr-FR" sz="1200" b="1"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rests</a:t>
            </a:r>
            <a:r>
              <a:rPr lang="fr-FR" sz="1200" kern="1200" dirty="0" smtClean="0">
                <a:solidFill>
                  <a:schemeClr val="tx1"/>
                </a:solidFill>
                <a:effectLst/>
                <a:latin typeface="+mn-lt"/>
                <a:ea typeface="+mn-ea"/>
                <a:cs typeface="+mn-cs"/>
              </a:rPr>
              <a:t> on</a:t>
            </a:r>
            <a:r>
              <a:rPr lang="fr-FR" sz="1200" b="1" kern="1200" dirty="0" smtClean="0">
                <a:solidFill>
                  <a:schemeClr val="tx1"/>
                </a:solidFill>
                <a:effectLst/>
                <a:latin typeface="+mn-lt"/>
                <a:ea typeface="+mn-ea"/>
                <a:cs typeface="+mn-cs"/>
              </a:rPr>
              <a:t> </a:t>
            </a:r>
            <a:r>
              <a:rPr lang="fr-FR" sz="1200" b="1" kern="1200" dirty="0" err="1" smtClean="0">
                <a:solidFill>
                  <a:schemeClr val="tx1"/>
                </a:solidFill>
                <a:effectLst/>
                <a:latin typeface="+mn-lt"/>
                <a:ea typeface="+mn-ea"/>
                <a:cs typeface="+mn-cs"/>
              </a:rPr>
              <a:t>locality</a:t>
            </a:r>
            <a:r>
              <a:rPr lang="fr-FR" sz="1200" b="1"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as </a:t>
            </a:r>
            <a:r>
              <a:rPr lang="fr-FR" sz="1200" kern="1200" dirty="0" err="1" smtClean="0">
                <a:solidFill>
                  <a:schemeClr val="tx1"/>
                </a:solidFill>
                <a:effectLst/>
                <a:latin typeface="+mn-lt"/>
                <a:ea typeface="+mn-ea"/>
                <a:cs typeface="+mn-cs"/>
              </a:rPr>
              <a:t>adults</a:t>
            </a:r>
            <a:r>
              <a:rPr lang="fr-FR" sz="1200" kern="1200" dirty="0" smtClean="0">
                <a:solidFill>
                  <a:schemeClr val="tx1"/>
                </a:solidFill>
                <a:effectLst/>
                <a:latin typeface="+mn-lt"/>
                <a:ea typeface="+mn-ea"/>
                <a:cs typeface="+mn-cs"/>
              </a:rPr>
              <a:t> are </a:t>
            </a:r>
            <a:r>
              <a:rPr lang="fr-FR" sz="1200" kern="1200" dirty="0" err="1" smtClean="0">
                <a:solidFill>
                  <a:schemeClr val="tx1"/>
                </a:solidFill>
                <a:effectLst/>
                <a:latin typeface="+mn-lt"/>
                <a:ea typeface="+mn-ea"/>
                <a:cs typeface="+mn-cs"/>
              </a:rPr>
              <a:t>willing</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participate</a:t>
            </a:r>
            <a:r>
              <a:rPr lang="fr-FR" sz="1200" kern="1200" dirty="0" smtClean="0">
                <a:solidFill>
                  <a:schemeClr val="tx1"/>
                </a:solidFill>
                <a:effectLst/>
                <a:latin typeface="+mn-lt"/>
                <a:ea typeface="+mn-ea"/>
                <a:cs typeface="+mn-cs"/>
              </a:rPr>
              <a:t> in </a:t>
            </a:r>
            <a:r>
              <a:rPr lang="fr-FR" sz="1200" kern="1200" dirty="0" err="1" smtClean="0">
                <a:solidFill>
                  <a:schemeClr val="tx1"/>
                </a:solidFill>
                <a:effectLst/>
                <a:latin typeface="+mn-lt"/>
                <a:ea typeface="+mn-ea"/>
                <a:cs typeface="+mn-cs"/>
              </a:rPr>
              <a:t>events</a:t>
            </a:r>
            <a:r>
              <a:rPr lang="fr-FR" sz="1200" kern="1200" dirty="0" smtClean="0">
                <a:solidFill>
                  <a:schemeClr val="tx1"/>
                </a:solidFill>
                <a:effectLst/>
                <a:latin typeface="+mn-lt"/>
                <a:ea typeface="+mn-ea"/>
                <a:cs typeface="+mn-cs"/>
              </a:rPr>
              <a:t> in </a:t>
            </a:r>
            <a:r>
              <a:rPr lang="fr-FR" sz="1200" kern="1200" dirty="0" err="1" smtClean="0">
                <a:solidFill>
                  <a:schemeClr val="tx1"/>
                </a:solidFill>
                <a:effectLst/>
                <a:latin typeface="+mn-lt"/>
                <a:ea typeface="+mn-ea"/>
                <a:cs typeface="+mn-cs"/>
              </a:rPr>
              <a:t>familiar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surroundings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community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centers</a:t>
            </a:r>
            <a:r>
              <a:rPr lang="fr-FR" sz="1200" kern="1200" dirty="0" smtClean="0">
                <a:solidFill>
                  <a:schemeClr val="tx1"/>
                </a:solidFill>
                <a:effectLst/>
                <a:latin typeface="+mn-lt"/>
                <a:ea typeface="+mn-ea"/>
                <a:cs typeface="+mn-cs"/>
              </a:rPr>
              <a:t>, local </a:t>
            </a:r>
            <a:r>
              <a:rPr lang="fr-FR" sz="1200" kern="1200" dirty="0" err="1" smtClean="0">
                <a:solidFill>
                  <a:schemeClr val="tx1"/>
                </a:solidFill>
                <a:effectLst/>
                <a:latin typeface="+mn-lt"/>
                <a:ea typeface="+mn-ea"/>
                <a:cs typeface="+mn-cs"/>
              </a:rPr>
              <a:t>fire</a:t>
            </a:r>
            <a:r>
              <a:rPr lang="fr-FR" sz="1200" kern="1200" dirty="0" smtClean="0">
                <a:solidFill>
                  <a:schemeClr val="tx1"/>
                </a:solidFill>
                <a:effectLst/>
                <a:latin typeface="+mn-lt"/>
                <a:ea typeface="+mn-ea"/>
                <a:cs typeface="+mn-cs"/>
              </a:rPr>
              <a:t> station social </a:t>
            </a:r>
            <a:r>
              <a:rPr lang="fr-FR" sz="1200" kern="1200" dirty="0" err="1" smtClean="0">
                <a:solidFill>
                  <a:schemeClr val="tx1"/>
                </a:solidFill>
                <a:effectLst/>
                <a:latin typeface="+mn-lt"/>
                <a:ea typeface="+mn-ea"/>
                <a:cs typeface="+mn-cs"/>
              </a:rPr>
              <a:t>spaces</a:t>
            </a:r>
            <a:r>
              <a:rPr lang="fr-FR" sz="1200" kern="1200" dirty="0" smtClean="0">
                <a:solidFill>
                  <a:schemeClr val="tx1"/>
                </a:solidFill>
                <a:effectLst/>
                <a:latin typeface="+mn-lt"/>
                <a:ea typeface="+mn-ea"/>
                <a:cs typeface="+mn-cs"/>
              </a:rPr>
              <a:t> and </a:t>
            </a:r>
            <a:r>
              <a:rPr lang="fr-FR" sz="1200" kern="1200" dirty="0" err="1" smtClean="0">
                <a:solidFill>
                  <a:schemeClr val="tx1"/>
                </a:solidFill>
                <a:effectLst/>
                <a:latin typeface="+mn-lt"/>
                <a:ea typeface="+mn-ea"/>
                <a:cs typeface="+mn-cs"/>
              </a:rPr>
              <a:t>even</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private</a:t>
            </a:r>
            <a:r>
              <a:rPr lang="fr-FR" sz="1200" kern="1200" dirty="0" smtClean="0">
                <a:solidFill>
                  <a:schemeClr val="tx1"/>
                </a:solidFill>
                <a:effectLst/>
                <a:latin typeface="+mn-lt"/>
                <a:ea typeface="+mn-ea"/>
                <a:cs typeface="+mn-cs"/>
              </a:rPr>
              <a:t> homes. For </a:t>
            </a:r>
            <a:r>
              <a:rPr lang="fr-FR" sz="1200" kern="1200" dirty="0" err="1" smtClean="0">
                <a:solidFill>
                  <a:schemeClr val="tx1"/>
                </a:solidFill>
                <a:effectLst/>
                <a:latin typeface="+mn-lt"/>
                <a:ea typeface="+mn-ea"/>
                <a:cs typeface="+mn-cs"/>
              </a:rPr>
              <a:t>that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reason</a:t>
            </a:r>
            <a:r>
              <a:rPr lang="fr-FR" sz="1200" kern="1200" dirty="0" smtClean="0">
                <a:solidFill>
                  <a:schemeClr val="tx1"/>
                </a:solidFill>
                <a:effectLst/>
                <a:latin typeface="+mn-lt"/>
                <a:ea typeface="+mn-ea"/>
                <a:cs typeface="+mn-cs"/>
              </a:rPr>
              <a:t>, PCRS </a:t>
            </a:r>
            <a:r>
              <a:rPr lang="fr-FR" sz="1200" kern="1200" dirty="0" err="1" smtClean="0">
                <a:solidFill>
                  <a:schemeClr val="tx1"/>
                </a:solidFill>
                <a:effectLst/>
                <a:latin typeface="+mn-lt"/>
                <a:ea typeface="+mn-ea"/>
                <a:cs typeface="+mn-cs"/>
              </a:rPr>
              <a:t>requires</a:t>
            </a:r>
            <a:r>
              <a:rPr lang="fr-FR" sz="1200" kern="1200" dirty="0" smtClean="0">
                <a:solidFill>
                  <a:schemeClr val="tx1"/>
                </a:solidFill>
                <a:effectLst/>
                <a:latin typeface="+mn-lt"/>
                <a:ea typeface="+mn-ea"/>
                <a:cs typeface="+mn-cs"/>
              </a:rPr>
              <a:t> </a:t>
            </a:r>
            <a:r>
              <a:rPr lang="fr-FR" sz="1200" b="1" kern="1200" dirty="0" err="1" smtClean="0">
                <a:solidFill>
                  <a:schemeClr val="tx1"/>
                </a:solidFill>
                <a:effectLst/>
                <a:latin typeface="+mn-lt"/>
                <a:ea typeface="+mn-ea"/>
                <a:cs typeface="+mn-cs"/>
              </a:rPr>
              <a:t>involvement</a:t>
            </a:r>
            <a:r>
              <a:rPr lang="fr-FR" sz="1200" b="1" kern="1200" dirty="0" smtClean="0">
                <a:solidFill>
                  <a:schemeClr val="tx1"/>
                </a:solidFill>
                <a:effectLst/>
                <a:latin typeface="+mn-lt"/>
                <a:ea typeface="+mn-ea"/>
                <a:cs typeface="+mn-cs"/>
              </a:rPr>
              <a:t> of local digital champions </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trusted</a:t>
            </a:r>
            <a:r>
              <a:rPr lang="fr-FR" sz="1200" kern="1200" dirty="0" smtClean="0">
                <a:solidFill>
                  <a:schemeClr val="tx1"/>
                </a:solidFill>
                <a:effectLst/>
                <a:latin typeface="+mn-lt"/>
                <a:ea typeface="+mn-ea"/>
                <a:cs typeface="+mn-cs"/>
              </a:rPr>
              <a:t> by the </a:t>
            </a:r>
            <a:r>
              <a:rPr lang="fr-FR" sz="1200" kern="1200" dirty="0" err="1" smtClean="0">
                <a:solidFill>
                  <a:schemeClr val="tx1"/>
                </a:solidFill>
                <a:effectLst/>
                <a:latin typeface="+mn-lt"/>
                <a:ea typeface="+mn-ea"/>
                <a:cs typeface="+mn-cs"/>
              </a:rPr>
              <a:t>community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creative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skilled</a:t>
            </a:r>
            <a:r>
              <a:rPr lang="fr-FR" sz="1200" kern="1200" dirty="0" smtClean="0">
                <a:solidFill>
                  <a:schemeClr val="tx1"/>
                </a:solidFill>
                <a:effectLst/>
                <a:latin typeface="+mn-lt"/>
                <a:ea typeface="+mn-ea"/>
                <a:cs typeface="+mn-cs"/>
              </a:rPr>
              <a:t> in </a:t>
            </a:r>
            <a:r>
              <a:rPr lang="fr-FR" sz="1200" kern="1200" dirty="0" err="1" smtClean="0">
                <a:solidFill>
                  <a:schemeClr val="tx1"/>
                </a:solidFill>
                <a:effectLst/>
                <a:latin typeface="+mn-lt"/>
                <a:ea typeface="+mn-ea"/>
                <a:cs typeface="+mn-cs"/>
              </a:rPr>
              <a:t>mobilizing</a:t>
            </a:r>
            <a:r>
              <a:rPr lang="fr-FR" sz="1200" kern="1200" dirty="0" smtClean="0">
                <a:solidFill>
                  <a:schemeClr val="tx1"/>
                </a:solidFill>
                <a:effectLst/>
                <a:latin typeface="+mn-lt"/>
                <a:ea typeface="+mn-ea"/>
                <a:cs typeface="+mn-cs"/>
              </a:rPr>
              <a:t> support for local </a:t>
            </a:r>
            <a:r>
              <a:rPr lang="fr-FR" sz="1200" kern="1200" dirty="0" err="1" smtClean="0">
                <a:solidFill>
                  <a:schemeClr val="tx1"/>
                </a:solidFill>
                <a:effectLst/>
                <a:latin typeface="+mn-lt"/>
                <a:ea typeface="+mn-ea"/>
                <a:cs typeface="+mn-cs"/>
              </a:rPr>
              <a:t>actions.First</a:t>
            </a:r>
            <a:r>
              <a:rPr lang="fr-FR" sz="1200" kern="1200" dirty="0" smtClean="0">
                <a:solidFill>
                  <a:schemeClr val="tx1"/>
                </a:solidFill>
                <a:effectLst/>
                <a:latin typeface="+mn-lt"/>
                <a:ea typeface="+mn-ea"/>
                <a:cs typeface="+mn-cs"/>
              </a:rPr>
              <a:t> phase 2600 </a:t>
            </a:r>
            <a:r>
              <a:rPr lang="fr-FR" sz="1200" kern="1200" dirty="0" err="1" smtClean="0">
                <a:solidFill>
                  <a:schemeClr val="tx1"/>
                </a:solidFill>
                <a:effectLst/>
                <a:latin typeface="+mn-lt"/>
                <a:ea typeface="+mn-ea"/>
                <a:cs typeface="+mn-cs"/>
              </a:rPr>
              <a:t>Lighouse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Keepers</a:t>
            </a:r>
            <a:r>
              <a:rPr lang="fr-F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C02CFBA2-A9D5-42A9-9FCE-CAA316B94BBB}" type="slidenum">
              <a:rPr lang="en-US" smtClean="0"/>
              <a:pPr/>
              <a:t>20</a:t>
            </a:fld>
            <a:endParaRPr lang="en-US"/>
          </a:p>
        </p:txBody>
      </p:sp>
    </p:spTree>
    <p:extLst>
      <p:ext uri="{BB962C8B-B14F-4D97-AF65-F5344CB8AC3E}">
        <p14:creationId xmlns:p14="http://schemas.microsoft.com/office/powerpoint/2010/main" val="1832476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The </a:t>
            </a:r>
            <a:r>
              <a:rPr lang="fr-FR" sz="1200" u="none" strike="noStrike" kern="1200" dirty="0" smtClean="0">
                <a:solidFill>
                  <a:schemeClr val="tx1"/>
                </a:solidFill>
                <a:effectLst/>
                <a:latin typeface="+mn-lt"/>
                <a:ea typeface="+mn-ea"/>
                <a:cs typeface="+mn-cs"/>
                <a:hlinkClick r:id="rId3"/>
              </a:rPr>
              <a:t>Infocomm Development Authority of Singapore (IDA)</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Silver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Infocomm</a:t>
            </a:r>
            <a:r>
              <a:rPr lang="fr-FR" sz="1200" kern="1200" dirty="0" smtClean="0">
                <a:solidFill>
                  <a:schemeClr val="tx1"/>
                </a:solidFill>
                <a:effectLst/>
                <a:latin typeface="+mn-lt"/>
                <a:ea typeface="+mn-ea"/>
                <a:cs typeface="+mn-cs"/>
              </a:rPr>
              <a:t> Initiative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a program </a:t>
            </a:r>
            <a:r>
              <a:rPr lang="fr-FR" sz="1200" kern="1200" dirty="0" err="1" smtClean="0">
                <a:solidFill>
                  <a:schemeClr val="tx1"/>
                </a:solidFill>
                <a:effectLst/>
                <a:latin typeface="+mn-lt"/>
                <a:ea typeface="+mn-ea"/>
                <a:cs typeface="+mn-cs"/>
              </a:rPr>
              <a:t>designed</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enhance</a:t>
            </a:r>
            <a:r>
              <a:rPr lang="fr-FR" sz="1200" kern="1200" dirty="0" smtClean="0">
                <a:solidFill>
                  <a:schemeClr val="tx1"/>
                </a:solidFill>
                <a:effectLst/>
                <a:latin typeface="+mn-lt"/>
                <a:ea typeface="+mn-ea"/>
                <a:cs typeface="+mn-cs"/>
              </a:rPr>
              <a:t> the digital </a:t>
            </a:r>
            <a:r>
              <a:rPr lang="fr-FR" sz="1200" kern="1200" dirty="0" err="1" smtClean="0">
                <a:solidFill>
                  <a:schemeClr val="tx1"/>
                </a:solidFill>
                <a:effectLst/>
                <a:latin typeface="+mn-lt"/>
                <a:ea typeface="+mn-ea"/>
                <a:cs typeface="+mn-cs"/>
              </a:rPr>
              <a:t>skills</a:t>
            </a:r>
            <a:r>
              <a:rPr lang="fr-FR" sz="1200" kern="1200" dirty="0" smtClean="0">
                <a:solidFill>
                  <a:schemeClr val="tx1"/>
                </a:solidFill>
                <a:effectLst/>
                <a:latin typeface="+mn-lt"/>
                <a:ea typeface="+mn-ea"/>
                <a:cs typeface="+mn-cs"/>
              </a:rPr>
              <a:t> of seniors and </a:t>
            </a:r>
            <a:r>
              <a:rPr lang="fr-FR" sz="1200" kern="1200" dirty="0" err="1" smtClean="0">
                <a:solidFill>
                  <a:schemeClr val="tx1"/>
                </a:solidFill>
                <a:effectLst/>
                <a:latin typeface="+mn-lt"/>
                <a:ea typeface="+mn-ea"/>
                <a:cs typeface="+mn-cs"/>
              </a:rPr>
              <a:t>provide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them</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with</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available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equipment</a:t>
            </a:r>
            <a:r>
              <a:rPr lang="fr-FR" sz="1200" kern="1200" dirty="0" smtClean="0">
                <a:solidFill>
                  <a:schemeClr val="tx1"/>
                </a:solidFill>
                <a:effectLst/>
                <a:latin typeface="+mn-lt"/>
                <a:ea typeface="+mn-ea"/>
                <a:cs typeface="+mn-cs"/>
              </a:rPr>
              <a:t> for </a:t>
            </a:r>
            <a:r>
              <a:rPr lang="fr-FR" sz="1200" kern="1200" dirty="0" err="1" smtClean="0">
                <a:solidFill>
                  <a:schemeClr val="tx1"/>
                </a:solidFill>
                <a:effectLst/>
                <a:latin typeface="+mn-lt"/>
                <a:ea typeface="+mn-ea"/>
                <a:cs typeface="+mn-cs"/>
              </a:rPr>
              <a:t>access</a:t>
            </a:r>
            <a:r>
              <a:rPr lang="fr-FR" sz="1200" kern="1200" dirty="0" smtClean="0">
                <a:solidFill>
                  <a:schemeClr val="tx1"/>
                </a:solidFill>
                <a:effectLst/>
                <a:latin typeface="+mn-lt"/>
                <a:ea typeface="+mn-ea"/>
                <a:cs typeface="+mn-cs"/>
              </a:rPr>
              <a:t> to the web. The </a:t>
            </a:r>
            <a:r>
              <a:rPr lang="fr-FR" sz="1200" kern="1200" dirty="0" err="1" smtClean="0">
                <a:solidFill>
                  <a:schemeClr val="tx1"/>
                </a:solidFill>
                <a:effectLst/>
                <a:latin typeface="+mn-lt"/>
                <a:ea typeface="+mn-ea"/>
                <a:cs typeface="+mn-cs"/>
              </a:rPr>
              <a:t>benefits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offered</a:t>
            </a:r>
            <a:r>
              <a:rPr lang="fr-FR" sz="1200" kern="1200" dirty="0" smtClean="0">
                <a:solidFill>
                  <a:schemeClr val="tx1"/>
                </a:solidFill>
                <a:effectLst/>
                <a:latin typeface="+mn-lt"/>
                <a:ea typeface="+mn-ea"/>
                <a:cs typeface="+mn-cs"/>
              </a:rPr>
              <a:t> by the </a:t>
            </a:r>
            <a:r>
              <a:rPr lang="fr-FR" sz="1200" kern="1200" dirty="0" err="1" smtClean="0">
                <a:solidFill>
                  <a:schemeClr val="tx1"/>
                </a:solidFill>
                <a:effectLst/>
                <a:latin typeface="+mn-lt"/>
                <a:ea typeface="+mn-ea"/>
                <a:cs typeface="+mn-cs"/>
              </a:rPr>
              <a:t>organization</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consist</a:t>
            </a:r>
            <a:r>
              <a:rPr lang="fr-FR" sz="1200" kern="1200" dirty="0" smtClean="0">
                <a:solidFill>
                  <a:schemeClr val="tx1"/>
                </a:solidFill>
                <a:effectLst/>
                <a:latin typeface="+mn-lt"/>
                <a:ea typeface="+mn-ea"/>
                <a:cs typeface="+mn-cs"/>
              </a:rPr>
              <a:t> in the establishment of free </a:t>
            </a:r>
            <a:r>
              <a:rPr lang="fr-FR" sz="1200" kern="1200" dirty="0" err="1" smtClean="0">
                <a:solidFill>
                  <a:schemeClr val="tx1"/>
                </a:solidFill>
                <a:effectLst/>
                <a:latin typeface="+mn-lt"/>
                <a:ea typeface="+mn-ea"/>
                <a:cs typeface="+mn-cs"/>
              </a:rPr>
              <a:t>hotspots</a:t>
            </a:r>
            <a:r>
              <a:rPr lang="fr-FR" sz="1200" kern="1200" dirty="0" smtClean="0">
                <a:solidFill>
                  <a:schemeClr val="tx1"/>
                </a:solidFill>
                <a:effectLst/>
                <a:latin typeface="+mn-lt"/>
                <a:ea typeface="+mn-ea"/>
                <a:cs typeface="+mn-cs"/>
              </a:rPr>
              <a:t> in </a:t>
            </a:r>
            <a:r>
              <a:rPr lang="fr-FR" sz="1200" kern="1200" dirty="0" err="1" smtClean="0">
                <a:solidFill>
                  <a:schemeClr val="tx1"/>
                </a:solidFill>
                <a:effectLst/>
                <a:latin typeface="+mn-lt"/>
                <a:ea typeface="+mn-ea"/>
                <a:cs typeface="+mn-cs"/>
              </a:rPr>
              <a:t>community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centers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where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different</a:t>
            </a:r>
            <a:r>
              <a:rPr lang="fr-FR" sz="1200" kern="1200" dirty="0" smtClean="0">
                <a:solidFill>
                  <a:schemeClr val="tx1"/>
                </a:solidFill>
                <a:effectLst/>
                <a:latin typeface="+mn-lt"/>
                <a:ea typeface="+mn-ea"/>
                <a:cs typeface="+mn-cs"/>
              </a:rPr>
              <a:t> training alternatives are </a:t>
            </a:r>
            <a:r>
              <a:rPr lang="fr-FR" sz="1200" kern="1200" dirty="0" err="1" smtClean="0">
                <a:solidFill>
                  <a:schemeClr val="tx1"/>
                </a:solidFill>
                <a:effectLst/>
                <a:latin typeface="+mn-lt"/>
                <a:ea typeface="+mn-ea"/>
                <a:cs typeface="+mn-cs"/>
              </a:rPr>
              <a:t>offered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including</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both</a:t>
            </a:r>
            <a:r>
              <a:rPr lang="fr-FR" sz="1200" kern="1200" dirty="0" smtClean="0">
                <a:solidFill>
                  <a:schemeClr val="tx1"/>
                </a:solidFill>
                <a:effectLst/>
                <a:latin typeface="+mn-lt"/>
                <a:ea typeface="+mn-ea"/>
                <a:cs typeface="+mn-cs"/>
              </a:rPr>
              <a:t> cheap courses and support </a:t>
            </a:r>
            <a:r>
              <a:rPr lang="fr-FR" sz="1200" kern="1200" dirty="0" err="1" smtClean="0">
                <a:solidFill>
                  <a:schemeClr val="tx1"/>
                </a:solidFill>
                <a:effectLst/>
                <a:latin typeface="+mn-lt"/>
                <a:ea typeface="+mn-ea"/>
                <a:cs typeface="+mn-cs"/>
              </a:rPr>
              <a:t>from</a:t>
            </a:r>
            <a:r>
              <a:rPr lang="fr-FR" sz="1200" kern="1200" dirty="0" smtClean="0">
                <a:solidFill>
                  <a:schemeClr val="tx1"/>
                </a:solidFill>
                <a:effectLst/>
                <a:latin typeface="+mn-lt"/>
                <a:ea typeface="+mn-ea"/>
                <a:cs typeface="+mn-cs"/>
              </a:rPr>
              <a:t> “cyber guides” </a:t>
            </a:r>
            <a:r>
              <a:rPr lang="fr-FR" sz="1200" kern="1200" dirty="0" err="1" smtClean="0">
                <a:solidFill>
                  <a:schemeClr val="tx1"/>
                </a:solidFill>
                <a:effectLst/>
                <a:latin typeface="+mn-lt"/>
                <a:ea typeface="+mn-ea"/>
                <a:cs typeface="+mn-cs"/>
              </a:rPr>
              <a:t>that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share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their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knowledge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with</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their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peers</a:t>
            </a:r>
            <a:r>
              <a:rPr lang="fr-FR"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fr-FR" sz="1200" kern="1200" dirty="0" err="1" smtClean="0">
                <a:solidFill>
                  <a:schemeClr val="tx1"/>
                </a:solidFill>
                <a:effectLst/>
                <a:latin typeface="+mn-lt"/>
                <a:ea typeface="+mn-ea"/>
                <a:cs typeface="+mn-cs"/>
              </a:rPr>
              <a:t>However</a:t>
            </a:r>
            <a:r>
              <a:rPr lang="fr-FR" sz="1200" kern="1200" dirty="0" smtClean="0">
                <a:solidFill>
                  <a:schemeClr val="tx1"/>
                </a:solidFill>
                <a:effectLst/>
                <a:latin typeface="+mn-lt"/>
                <a:ea typeface="+mn-ea"/>
                <a:cs typeface="+mn-cs"/>
              </a:rPr>
              <a:t>, in </a:t>
            </a:r>
            <a:r>
              <a:rPr lang="fr-FR" sz="1200" kern="1200" dirty="0" err="1" smtClean="0">
                <a:solidFill>
                  <a:schemeClr val="tx1"/>
                </a:solidFill>
                <a:effectLst/>
                <a:latin typeface="+mn-lt"/>
                <a:ea typeface="+mn-ea"/>
                <a:cs typeface="+mn-cs"/>
              </a:rPr>
              <a:t>order</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address</a:t>
            </a:r>
            <a:r>
              <a:rPr lang="fr-FR" sz="1200" kern="1200" dirty="0" smtClean="0">
                <a:solidFill>
                  <a:schemeClr val="tx1"/>
                </a:solidFill>
                <a:effectLst/>
                <a:latin typeface="+mn-lt"/>
                <a:ea typeface="+mn-ea"/>
                <a:cs typeface="+mn-cs"/>
              </a:rPr>
              <a:t> the exclusion of the </a:t>
            </a:r>
            <a:r>
              <a:rPr lang="fr-FR" sz="1200" kern="1200" dirty="0" err="1" smtClean="0">
                <a:solidFill>
                  <a:schemeClr val="tx1"/>
                </a:solidFill>
                <a:effectLst/>
                <a:latin typeface="+mn-lt"/>
                <a:ea typeface="+mn-ea"/>
                <a:cs typeface="+mn-cs"/>
              </a:rPr>
              <a:t>elderly</a:t>
            </a:r>
            <a:r>
              <a:rPr lang="fr-FR" sz="1200" kern="1200" dirty="0" smtClean="0">
                <a:solidFill>
                  <a:schemeClr val="tx1"/>
                </a:solidFill>
                <a:effectLst/>
                <a:latin typeface="+mn-lt"/>
                <a:ea typeface="+mn-ea"/>
                <a:cs typeface="+mn-cs"/>
              </a:rPr>
              <a:t> in the digital </a:t>
            </a:r>
            <a:r>
              <a:rPr lang="fr-FR" sz="1200" kern="1200" dirty="0" err="1" smtClean="0">
                <a:solidFill>
                  <a:schemeClr val="tx1"/>
                </a:solidFill>
                <a:effectLst/>
                <a:latin typeface="+mn-lt"/>
                <a:ea typeface="+mn-ea"/>
                <a:cs typeface="+mn-cs"/>
              </a:rPr>
              <a:t>age</a:t>
            </a:r>
            <a:r>
              <a:rPr lang="fr-FR" sz="1200" kern="1200" dirty="0" smtClean="0">
                <a:solidFill>
                  <a:schemeClr val="tx1"/>
                </a:solidFill>
                <a:effectLst/>
                <a:latin typeface="+mn-lt"/>
                <a:ea typeface="+mn-ea"/>
                <a:cs typeface="+mn-cs"/>
              </a:rPr>
              <a:t> and </a:t>
            </a:r>
            <a:r>
              <a:rPr lang="fr-FR" sz="1200" kern="1200" dirty="0" err="1" smtClean="0">
                <a:solidFill>
                  <a:schemeClr val="tx1"/>
                </a:solidFill>
                <a:effectLst/>
                <a:latin typeface="+mn-lt"/>
                <a:ea typeface="+mn-ea"/>
                <a:cs typeface="+mn-cs"/>
              </a:rPr>
              <a:t>increase</a:t>
            </a:r>
            <a:r>
              <a:rPr lang="fr-FR" sz="1200" kern="1200" dirty="0" smtClean="0">
                <a:solidFill>
                  <a:schemeClr val="tx1"/>
                </a:solidFill>
                <a:effectLst/>
                <a:latin typeface="+mn-lt"/>
                <a:ea typeface="+mn-ea"/>
                <a:cs typeface="+mn-cs"/>
              </a:rPr>
              <a:t> IT </a:t>
            </a:r>
            <a:r>
              <a:rPr lang="fr-FR" sz="1200" kern="1200" dirty="0" err="1" smtClean="0">
                <a:solidFill>
                  <a:schemeClr val="tx1"/>
                </a:solidFill>
                <a:effectLst/>
                <a:latin typeface="+mn-lt"/>
                <a:ea typeface="+mn-ea"/>
                <a:cs typeface="+mn-cs"/>
              </a:rPr>
              <a:t>awareness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among</a:t>
            </a:r>
            <a:r>
              <a:rPr lang="fr-FR" sz="1200" kern="1200" dirty="0" smtClean="0">
                <a:solidFill>
                  <a:schemeClr val="tx1"/>
                </a:solidFill>
                <a:effectLst/>
                <a:latin typeface="+mn-lt"/>
                <a:ea typeface="+mn-ea"/>
                <a:cs typeface="+mn-cs"/>
              </a:rPr>
              <a:t> the </a:t>
            </a:r>
            <a:r>
              <a:rPr lang="fr-FR" sz="1200" kern="1200" dirty="0" err="1" smtClean="0">
                <a:solidFill>
                  <a:schemeClr val="tx1"/>
                </a:solidFill>
                <a:effectLst/>
                <a:latin typeface="+mn-lt"/>
                <a:ea typeface="+mn-ea"/>
                <a:cs typeface="+mn-cs"/>
              </a:rPr>
              <a:t>community</a:t>
            </a:r>
            <a:r>
              <a:rPr lang="fr-FR" sz="1200" kern="1200" dirty="0" smtClean="0">
                <a:solidFill>
                  <a:schemeClr val="tx1"/>
                </a:solidFill>
                <a:effectLst/>
                <a:latin typeface="+mn-lt"/>
                <a:ea typeface="+mn-ea"/>
                <a:cs typeface="+mn-cs"/>
              </a:rPr>
              <a:t>, IDA has </a:t>
            </a:r>
            <a:r>
              <a:rPr lang="fr-FR" sz="1200" kern="1200" dirty="0" err="1" smtClean="0">
                <a:solidFill>
                  <a:schemeClr val="tx1"/>
                </a:solidFill>
                <a:effectLst/>
                <a:latin typeface="+mn-lt"/>
                <a:ea typeface="+mn-ea"/>
                <a:cs typeface="+mn-cs"/>
              </a:rPr>
              <a:t>adopted</a:t>
            </a:r>
            <a:r>
              <a:rPr lang="fr-FR" sz="1200" kern="1200" dirty="0" smtClean="0">
                <a:solidFill>
                  <a:schemeClr val="tx1"/>
                </a:solidFill>
                <a:effectLst/>
                <a:latin typeface="+mn-lt"/>
                <a:ea typeface="+mn-ea"/>
                <a:cs typeface="+mn-cs"/>
              </a:rPr>
              <a:t> a new </a:t>
            </a:r>
            <a:r>
              <a:rPr lang="fr-FR" sz="1200" kern="1200" dirty="0" err="1" smtClean="0">
                <a:solidFill>
                  <a:schemeClr val="tx1"/>
                </a:solidFill>
                <a:effectLst/>
                <a:latin typeface="+mn-lt"/>
                <a:ea typeface="+mn-ea"/>
                <a:cs typeface="+mn-cs"/>
              </a:rPr>
              <a:t>approach</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that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consists</a:t>
            </a:r>
            <a:r>
              <a:rPr lang="fr-FR" sz="1200" kern="1200" dirty="0" smtClean="0">
                <a:solidFill>
                  <a:schemeClr val="tx1"/>
                </a:solidFill>
                <a:effectLst/>
                <a:latin typeface="+mn-lt"/>
                <a:ea typeface="+mn-ea"/>
                <a:cs typeface="+mn-cs"/>
              </a:rPr>
              <a:t> in the </a:t>
            </a:r>
            <a:r>
              <a:rPr lang="fr-FR" sz="1200" kern="1200" dirty="0" err="1" smtClean="0">
                <a:solidFill>
                  <a:schemeClr val="tx1"/>
                </a:solidFill>
                <a:effectLst/>
                <a:latin typeface="+mn-lt"/>
                <a:ea typeface="+mn-ea"/>
                <a:cs typeface="+mn-cs"/>
              </a:rPr>
              <a:t>elaboration</a:t>
            </a:r>
            <a:r>
              <a:rPr lang="fr-FR" sz="1200" kern="1200" dirty="0" smtClean="0">
                <a:solidFill>
                  <a:schemeClr val="tx1"/>
                </a:solidFill>
                <a:effectLst/>
                <a:latin typeface="+mn-lt"/>
                <a:ea typeface="+mn-ea"/>
                <a:cs typeface="+mn-cs"/>
              </a:rPr>
              <a:t> of </a:t>
            </a:r>
            <a:r>
              <a:rPr lang="fr-FR" sz="1200" kern="1200" dirty="0" err="1" smtClean="0">
                <a:solidFill>
                  <a:schemeClr val="tx1"/>
                </a:solidFill>
                <a:effectLst/>
                <a:latin typeface="+mn-lt"/>
                <a:ea typeface="+mn-ea"/>
                <a:cs typeface="+mn-cs"/>
              </a:rPr>
              <a:t>Intergenerational</a:t>
            </a:r>
            <a:r>
              <a:rPr lang="fr-FR" sz="1200" kern="1200" dirty="0" smtClean="0">
                <a:solidFill>
                  <a:schemeClr val="tx1"/>
                </a:solidFill>
                <a:effectLst/>
                <a:latin typeface="+mn-lt"/>
                <a:ea typeface="+mn-ea"/>
                <a:cs typeface="+mn-cs"/>
              </a:rPr>
              <a:t> IT </a:t>
            </a:r>
            <a:r>
              <a:rPr lang="fr-FR" sz="1200" kern="1200" dirty="0" err="1" smtClean="0">
                <a:solidFill>
                  <a:schemeClr val="tx1"/>
                </a:solidFill>
                <a:effectLst/>
                <a:latin typeface="+mn-lt"/>
                <a:ea typeface="+mn-ea"/>
                <a:cs typeface="+mn-cs"/>
              </a:rPr>
              <a:t>bootcamps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Around</a:t>
            </a:r>
            <a:r>
              <a:rPr lang="fr-FR" sz="1200" kern="1200" dirty="0" smtClean="0">
                <a:solidFill>
                  <a:schemeClr val="tx1"/>
                </a:solidFill>
                <a:effectLst/>
                <a:latin typeface="+mn-lt"/>
                <a:ea typeface="+mn-ea"/>
                <a:cs typeface="+mn-cs"/>
              </a:rPr>
              <a:t> 145 of </a:t>
            </a:r>
            <a:r>
              <a:rPr lang="fr-FR" sz="1200" kern="1200" dirty="0" err="1" smtClean="0">
                <a:solidFill>
                  <a:schemeClr val="tx1"/>
                </a:solidFill>
                <a:effectLst/>
                <a:latin typeface="+mn-lt"/>
                <a:ea typeface="+mn-ea"/>
                <a:cs typeface="+mn-cs"/>
              </a:rPr>
              <a:t>these</a:t>
            </a:r>
            <a:r>
              <a:rPr lang="fr-FR" sz="1200" kern="1200" dirty="0" smtClean="0">
                <a:solidFill>
                  <a:schemeClr val="tx1"/>
                </a:solidFill>
                <a:effectLst/>
                <a:latin typeface="+mn-lt"/>
                <a:ea typeface="+mn-ea"/>
                <a:cs typeface="+mn-cs"/>
              </a:rPr>
              <a:t> workshops have </a:t>
            </a:r>
            <a:r>
              <a:rPr lang="fr-FR" sz="1200" kern="1200" dirty="0" err="1" smtClean="0">
                <a:solidFill>
                  <a:schemeClr val="tx1"/>
                </a:solidFill>
                <a:effectLst/>
                <a:latin typeface="+mn-lt"/>
                <a:ea typeface="+mn-ea"/>
                <a:cs typeface="+mn-cs"/>
              </a:rPr>
              <a:t>so</a:t>
            </a:r>
            <a:r>
              <a:rPr lang="fr-FR" sz="1200" kern="1200" dirty="0" smtClean="0">
                <a:solidFill>
                  <a:schemeClr val="tx1"/>
                </a:solidFill>
                <a:effectLst/>
                <a:latin typeface="+mn-lt"/>
                <a:ea typeface="+mn-ea"/>
                <a:cs typeface="+mn-cs"/>
              </a:rPr>
              <a:t> far </a:t>
            </a:r>
            <a:r>
              <a:rPr lang="fr-FR" sz="1200" kern="1200" dirty="0" err="1" smtClean="0">
                <a:solidFill>
                  <a:schemeClr val="tx1"/>
                </a:solidFill>
                <a:effectLst/>
                <a:latin typeface="+mn-lt"/>
                <a:ea typeface="+mn-ea"/>
                <a:cs typeface="+mn-cs"/>
              </a:rPr>
              <a:t>supported</a:t>
            </a:r>
            <a:r>
              <a:rPr lang="fr-FR" sz="1200" kern="1200" dirty="0" smtClean="0">
                <a:solidFill>
                  <a:schemeClr val="tx1"/>
                </a:solidFill>
                <a:effectLst/>
                <a:latin typeface="+mn-lt"/>
                <a:ea typeface="+mn-ea"/>
                <a:cs typeface="+mn-cs"/>
              </a:rPr>
              <a:t> over 3,000 senior participants in the </a:t>
            </a:r>
            <a:r>
              <a:rPr lang="fr-FR" sz="1200" kern="1200" dirty="0" err="1" smtClean="0">
                <a:solidFill>
                  <a:schemeClr val="tx1"/>
                </a:solidFill>
                <a:effectLst/>
                <a:latin typeface="+mn-lt"/>
                <a:ea typeface="+mn-ea"/>
                <a:cs typeface="+mn-cs"/>
              </a:rPr>
              <a:t>island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with</a:t>
            </a:r>
            <a:r>
              <a:rPr lang="fr-FR" sz="1200" kern="1200" dirty="0" smtClean="0">
                <a:solidFill>
                  <a:schemeClr val="tx1"/>
                </a:solidFill>
                <a:effectLst/>
                <a:latin typeface="+mn-lt"/>
                <a:ea typeface="+mn-ea"/>
                <a:cs typeface="+mn-cs"/>
              </a:rPr>
              <a:t> the collaboration of diverse civil </a:t>
            </a:r>
            <a:r>
              <a:rPr lang="fr-FR" sz="1200" kern="1200" dirty="0" err="1" smtClean="0">
                <a:solidFill>
                  <a:schemeClr val="tx1"/>
                </a:solidFill>
                <a:effectLst/>
                <a:latin typeface="+mn-lt"/>
                <a:ea typeface="+mn-ea"/>
                <a:cs typeface="+mn-cs"/>
              </a:rPr>
              <a:t>organizations</a:t>
            </a:r>
            <a:r>
              <a:rPr lang="fr-FR" sz="1200" kern="1200" dirty="0" smtClean="0">
                <a:solidFill>
                  <a:schemeClr val="tx1"/>
                </a:solidFill>
                <a:effectLst/>
                <a:latin typeface="+mn-lt"/>
                <a:ea typeface="+mn-ea"/>
                <a:cs typeface="+mn-cs"/>
              </a:rPr>
              <a:t> and </a:t>
            </a:r>
            <a:r>
              <a:rPr lang="fr-FR" sz="1200" kern="1200" dirty="0" err="1" smtClean="0">
                <a:solidFill>
                  <a:schemeClr val="tx1"/>
                </a:solidFill>
                <a:effectLst/>
                <a:latin typeface="+mn-lt"/>
                <a:ea typeface="+mn-ea"/>
                <a:cs typeface="+mn-cs"/>
              </a:rPr>
              <a:t>schools</a:t>
            </a:r>
            <a:r>
              <a:rPr lang="fr-FR"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C02CFBA2-A9D5-42A9-9FCE-CAA316B94BBB}" type="slidenum">
              <a:rPr lang="en-US" smtClean="0"/>
              <a:pPr/>
              <a:t>21</a:t>
            </a:fld>
            <a:endParaRPr lang="en-US"/>
          </a:p>
        </p:txBody>
      </p:sp>
    </p:spTree>
    <p:extLst>
      <p:ext uri="{BB962C8B-B14F-4D97-AF65-F5344CB8AC3E}">
        <p14:creationId xmlns:p14="http://schemas.microsoft.com/office/powerpoint/2010/main" val="345104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 so happy to be here – wanted</a:t>
            </a:r>
            <a:r>
              <a:rPr lang="en-US" baseline="0" dirty="0" smtClean="0"/>
              <a:t> to come ever since school – map commonwealth – and now I am here </a:t>
            </a:r>
            <a:r>
              <a:rPr lang="en-US" dirty="0" smtClean="0"/>
              <a:t>  </a:t>
            </a:r>
          </a:p>
          <a:p>
            <a:r>
              <a:rPr lang="en-US" dirty="0" smtClean="0"/>
              <a:t>Humble  and excited </a:t>
            </a:r>
          </a:p>
          <a:p>
            <a:r>
              <a:rPr lang="en-US" dirty="0" smtClean="0"/>
              <a:t>I stand here not as an expert in the digital world</a:t>
            </a:r>
            <a:r>
              <a:rPr lang="en-US" baseline="0" dirty="0" smtClean="0"/>
              <a:t> but as the co-founder and international coordinator of the PASS IT ON NETWORK  </a:t>
            </a:r>
          </a:p>
          <a:p>
            <a:r>
              <a:rPr lang="en-US" baseline="0" dirty="0" smtClean="0"/>
              <a:t>As such privileged to have been exposed to example around the world  </a:t>
            </a:r>
            <a:endParaRPr lang="en-US" dirty="0"/>
          </a:p>
        </p:txBody>
      </p:sp>
      <p:sp>
        <p:nvSpPr>
          <p:cNvPr id="4" name="Slide Number Placeholder 3"/>
          <p:cNvSpPr>
            <a:spLocks noGrp="1"/>
          </p:cNvSpPr>
          <p:nvPr>
            <p:ph type="sldNum" sz="quarter" idx="10"/>
          </p:nvPr>
        </p:nvSpPr>
        <p:spPr/>
        <p:txBody>
          <a:bodyPr/>
          <a:lstStyle/>
          <a:p>
            <a:fld id="{C02CFBA2-A9D5-42A9-9FCE-CAA316B94BBB}" type="slidenum">
              <a:rPr lang="en-US" smtClean="0"/>
              <a:pPr/>
              <a:t>2</a:t>
            </a:fld>
            <a:endParaRPr lang="en-US"/>
          </a:p>
        </p:txBody>
      </p:sp>
    </p:spTree>
    <p:extLst>
      <p:ext uri="{BB962C8B-B14F-4D97-AF65-F5344CB8AC3E}">
        <p14:creationId xmlns:p14="http://schemas.microsoft.com/office/powerpoint/2010/main" val="3969925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0" u="none" strike="noStrike" kern="1200" baseline="0" dirty="0" err="1" smtClean="0">
                <a:solidFill>
                  <a:schemeClr val="tx1"/>
                </a:solidFill>
                <a:latin typeface="+mn-lt"/>
                <a:ea typeface="+mn-ea"/>
                <a:cs typeface="+mn-cs"/>
              </a:rPr>
              <a:t>Innovative</a:t>
            </a:r>
            <a:r>
              <a:rPr lang="fr-FR" sz="1200" b="0" i="0" u="none" strike="noStrike" kern="1200" baseline="0" dirty="0" smtClean="0">
                <a:solidFill>
                  <a:schemeClr val="tx1"/>
                </a:solidFill>
                <a:latin typeface="+mn-lt"/>
                <a:ea typeface="+mn-ea"/>
                <a:cs typeface="+mn-cs"/>
              </a:rPr>
              <a:t> applications and </a:t>
            </a:r>
            <a:r>
              <a:rPr lang="fr-FR" sz="1200" b="0" i="0" u="none" strike="noStrike" kern="1200" baseline="0" dirty="0" err="1" smtClean="0">
                <a:solidFill>
                  <a:schemeClr val="tx1"/>
                </a:solidFill>
                <a:latin typeface="+mn-lt"/>
                <a:ea typeface="+mn-ea"/>
                <a:cs typeface="+mn-cs"/>
              </a:rPr>
              <a:t>strategy</a:t>
            </a:r>
            <a:r>
              <a:rPr lang="fr-FR" sz="1200" b="0" i="0" u="none" strike="noStrike" kern="1200" baseline="0" dirty="0" smtClean="0">
                <a:solidFill>
                  <a:schemeClr val="tx1"/>
                </a:solidFill>
                <a:latin typeface="+mn-lt"/>
                <a:ea typeface="+mn-ea"/>
                <a:cs typeface="+mn-cs"/>
              </a:rPr>
              <a:t> For the </a:t>
            </a:r>
            <a:r>
              <a:rPr lang="fr-FR" sz="1200" b="0" i="0" u="none" strike="noStrike" kern="1200" baseline="0" dirty="0" err="1" smtClean="0">
                <a:solidFill>
                  <a:schemeClr val="tx1"/>
                </a:solidFill>
                <a:latin typeface="+mn-lt"/>
                <a:ea typeface="+mn-ea"/>
                <a:cs typeface="+mn-cs"/>
              </a:rPr>
              <a:t>Empowerment</a:t>
            </a:r>
            <a:r>
              <a:rPr lang="fr-FR" sz="1200" b="0" i="0" u="none" strike="noStrike" kern="1200" baseline="0" dirty="0" smtClean="0">
                <a:solidFill>
                  <a:schemeClr val="tx1"/>
                </a:solidFill>
                <a:latin typeface="+mn-lt"/>
                <a:ea typeface="+mn-ea"/>
                <a:cs typeface="+mn-cs"/>
              </a:rPr>
              <a:t> of People </a:t>
            </a:r>
            <a:r>
              <a:rPr lang="fr-FR" sz="1200" b="0" i="0" u="none" strike="noStrike" kern="1200" baseline="0" dirty="0" err="1" smtClean="0">
                <a:solidFill>
                  <a:schemeClr val="tx1"/>
                </a:solidFill>
                <a:latin typeface="+mn-lt"/>
                <a:ea typeface="+mn-ea"/>
                <a:cs typeface="+mn-cs"/>
              </a:rPr>
              <a:t>with</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ICTs</a:t>
            </a:r>
            <a:r>
              <a:rPr lang="fr-FR" sz="1200" b="0" i="0" u="none" strike="noStrike" kern="1200" baseline="0" dirty="0" smtClean="0">
                <a:solidFill>
                  <a:schemeClr val="tx1"/>
                </a:solidFill>
                <a:latin typeface="+mn-lt"/>
                <a:ea typeface="+mn-ea"/>
                <a:cs typeface="+mn-cs"/>
              </a:rPr>
              <a:t> Dr. Toshio Obi </a:t>
            </a:r>
            <a:r>
              <a:rPr lang="fr-FR" sz="1200" b="0" i="0" u="none" strike="noStrike" kern="1200" baseline="0" dirty="0" err="1" smtClean="0">
                <a:solidFill>
                  <a:schemeClr val="tx1"/>
                </a:solidFill>
                <a:latin typeface="+mn-lt"/>
                <a:ea typeface="+mn-ea"/>
                <a:cs typeface="+mn-cs"/>
              </a:rPr>
              <a:t>Professor</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Waseda</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University</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Japan</a:t>
            </a:r>
            <a:endParaRPr lang="fr-FR" sz="1200" b="0" i="0" u="none" strike="noStrike" kern="1200" baseline="0" dirty="0" smtClean="0">
              <a:solidFill>
                <a:schemeClr val="tx1"/>
              </a:solidFill>
              <a:latin typeface="+mn-lt"/>
              <a:ea typeface="+mn-ea"/>
              <a:cs typeface="+mn-cs"/>
            </a:endParaRPr>
          </a:p>
          <a:p>
            <a:r>
              <a:rPr lang="fr-FR" sz="1200" b="0" i="0" u="none" strike="noStrike" kern="1200" baseline="0" dirty="0" smtClean="0">
                <a:solidFill>
                  <a:schemeClr val="tx1"/>
                </a:solidFill>
                <a:latin typeface="+mn-lt"/>
                <a:ea typeface="+mn-ea"/>
                <a:cs typeface="+mn-cs"/>
              </a:rPr>
              <a:t>The </a:t>
            </a:r>
            <a:r>
              <a:rPr lang="fr-FR" sz="1200" b="0" i="0" u="none" strike="noStrike" kern="1200" baseline="0" dirty="0" err="1" smtClean="0">
                <a:solidFill>
                  <a:schemeClr val="tx1"/>
                </a:solidFill>
                <a:latin typeface="+mn-lt"/>
                <a:ea typeface="+mn-ea"/>
                <a:cs typeface="+mn-cs"/>
              </a:rPr>
              <a:t>search</a:t>
            </a:r>
            <a:r>
              <a:rPr lang="fr-FR" sz="1200" b="0" i="0" u="none" strike="noStrike" kern="1200" baseline="0" dirty="0" smtClean="0">
                <a:solidFill>
                  <a:schemeClr val="tx1"/>
                </a:solidFill>
                <a:latin typeface="+mn-lt"/>
                <a:ea typeface="+mn-ea"/>
                <a:cs typeface="+mn-cs"/>
              </a:rPr>
              <a:t> for </a:t>
            </a:r>
            <a:r>
              <a:rPr lang="fr-FR" sz="1200" b="0" i="0" u="none" strike="noStrike" kern="1200" baseline="0" dirty="0" err="1" smtClean="0">
                <a:solidFill>
                  <a:schemeClr val="tx1"/>
                </a:solidFill>
                <a:latin typeface="+mn-lt"/>
                <a:ea typeface="+mn-ea"/>
                <a:cs typeface="+mn-cs"/>
              </a:rPr>
              <a:t>appropriate</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measurement</a:t>
            </a:r>
            <a:r>
              <a:rPr lang="fr-FR" sz="1200" b="0" i="0" u="none" strike="noStrike" kern="1200" baseline="0" dirty="0" smtClean="0">
                <a:solidFill>
                  <a:schemeClr val="tx1"/>
                </a:solidFill>
                <a:latin typeface="+mn-lt"/>
                <a:ea typeface="+mn-ea"/>
                <a:cs typeface="+mn-cs"/>
              </a:rPr>
              <a:t> to exploit </a:t>
            </a:r>
            <a:r>
              <a:rPr lang="fr-FR" sz="1200" b="0" i="0" u="none" strike="noStrike" kern="1200" baseline="0" dirty="0" err="1" smtClean="0">
                <a:solidFill>
                  <a:schemeClr val="tx1"/>
                </a:solidFill>
                <a:latin typeface="+mn-lt"/>
                <a:ea typeface="+mn-ea"/>
                <a:cs typeface="+mn-cs"/>
              </a:rPr>
              <a:t>ICTs</a:t>
            </a:r>
            <a:r>
              <a:rPr lang="fr-FR" sz="1200" b="0" i="0" u="none" strike="noStrike" kern="1200" baseline="0" dirty="0" smtClean="0">
                <a:solidFill>
                  <a:schemeClr val="tx1"/>
                </a:solidFill>
                <a:latin typeface="+mn-lt"/>
                <a:ea typeface="+mn-ea"/>
                <a:cs typeface="+mn-cs"/>
              </a:rPr>
              <a:t> to </a:t>
            </a:r>
            <a:r>
              <a:rPr lang="fr-FR" sz="1200" b="0" i="0" u="none" strike="noStrike" kern="1200" baseline="0" dirty="0" err="1" smtClean="0">
                <a:solidFill>
                  <a:schemeClr val="tx1"/>
                </a:solidFill>
                <a:latin typeface="+mn-lt"/>
                <a:ea typeface="+mn-ea"/>
                <a:cs typeface="+mn-cs"/>
              </a:rPr>
              <a:t>benefit</a:t>
            </a:r>
            <a:r>
              <a:rPr lang="fr-FR" sz="1200" b="0" i="0" u="none" strike="noStrike" kern="1200" baseline="0" dirty="0" smtClean="0">
                <a:solidFill>
                  <a:schemeClr val="tx1"/>
                </a:solidFill>
                <a:latin typeface="+mn-lt"/>
                <a:ea typeface="+mn-ea"/>
                <a:cs typeface="+mn-cs"/>
              </a:rPr>
              <a:t> people </a:t>
            </a:r>
            <a:r>
              <a:rPr lang="fr-FR" sz="1200" b="0" i="0" u="none" strike="noStrike" kern="1200" baseline="0" dirty="0" err="1" smtClean="0">
                <a:solidFill>
                  <a:schemeClr val="tx1"/>
                </a:solidFill>
                <a:latin typeface="+mn-lt"/>
                <a:ea typeface="+mn-ea"/>
                <a:cs typeface="+mn-cs"/>
              </a:rPr>
              <a:t>is</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increasingly</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being</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discussed</a:t>
            </a:r>
            <a:r>
              <a:rPr lang="fr-FR" sz="1200" b="0" i="0" u="none" strike="noStrike" kern="1200" baseline="0" dirty="0" smtClean="0">
                <a:solidFill>
                  <a:schemeClr val="tx1"/>
                </a:solidFill>
                <a:latin typeface="+mn-lt"/>
                <a:ea typeface="+mn-ea"/>
                <a:cs typeface="+mn-cs"/>
              </a:rPr>
              <a:t> in relation to Information society </a:t>
            </a:r>
            <a:r>
              <a:rPr lang="fr-FR" sz="1200" b="0" i="0" u="none" strike="noStrike" kern="1200" baseline="0" dirty="0" err="1" smtClean="0">
                <a:solidFill>
                  <a:schemeClr val="tx1"/>
                </a:solidFill>
                <a:latin typeface="+mn-lt"/>
                <a:ea typeface="+mn-ea"/>
                <a:cs typeface="+mn-cs"/>
              </a:rPr>
              <a:t>paradigm</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according</a:t>
            </a:r>
            <a:r>
              <a:rPr lang="fr-FR" sz="1200" b="0" i="0" u="none" strike="noStrike" kern="1200" baseline="0" dirty="0" smtClean="0">
                <a:solidFill>
                  <a:schemeClr val="tx1"/>
                </a:solidFill>
                <a:latin typeface="+mn-lt"/>
                <a:ea typeface="+mn-ea"/>
                <a:cs typeface="+mn-cs"/>
              </a:rPr>
              <a:t> to</a:t>
            </a:r>
          </a:p>
          <a:p>
            <a:r>
              <a:rPr lang="fr-FR" sz="1200" b="0" i="0" u="none" strike="noStrike" kern="1200" baseline="0" dirty="0" err="1" smtClean="0">
                <a:solidFill>
                  <a:schemeClr val="tx1"/>
                </a:solidFill>
                <a:latin typeface="+mn-lt"/>
                <a:ea typeface="+mn-ea"/>
                <a:cs typeface="+mn-cs"/>
              </a:rPr>
              <a:t>which</a:t>
            </a:r>
            <a:r>
              <a:rPr lang="fr-FR" sz="1200" b="0" i="0" u="none" strike="noStrike" kern="1200" baseline="0" dirty="0" smtClean="0">
                <a:solidFill>
                  <a:schemeClr val="tx1"/>
                </a:solidFill>
                <a:latin typeface="+mn-lt"/>
                <a:ea typeface="+mn-ea"/>
                <a:cs typeface="+mn-cs"/>
              </a:rPr>
              <a:t> the </a:t>
            </a:r>
            <a:r>
              <a:rPr lang="fr-FR" sz="1200" b="0" i="0" u="none" strike="noStrike" kern="1200" baseline="0" dirty="0" err="1" smtClean="0">
                <a:solidFill>
                  <a:schemeClr val="tx1"/>
                </a:solidFill>
                <a:latin typeface="+mn-lt"/>
                <a:ea typeface="+mn-ea"/>
                <a:cs typeface="+mn-cs"/>
              </a:rPr>
              <a:t>creation</a:t>
            </a:r>
            <a:r>
              <a:rPr lang="fr-FR" sz="1200" b="0" i="0" u="none" strike="noStrike" kern="1200" baseline="0" dirty="0" smtClean="0">
                <a:solidFill>
                  <a:schemeClr val="tx1"/>
                </a:solidFill>
                <a:latin typeface="+mn-lt"/>
                <a:ea typeface="+mn-ea"/>
                <a:cs typeface="+mn-cs"/>
              </a:rPr>
              <a:t>, distribution, diffusion, use, </a:t>
            </a:r>
            <a:r>
              <a:rPr lang="fr-FR" sz="1200" b="0" i="0" u="none" strike="noStrike" kern="1200" baseline="0" dirty="0" err="1" smtClean="0">
                <a:solidFill>
                  <a:schemeClr val="tx1"/>
                </a:solidFill>
                <a:latin typeface="+mn-lt"/>
                <a:ea typeface="+mn-ea"/>
                <a:cs typeface="+mn-cs"/>
              </a:rPr>
              <a:t>integration</a:t>
            </a:r>
            <a:r>
              <a:rPr lang="fr-FR" sz="1200" b="0" i="0" u="none" strike="noStrike" kern="1200" baseline="0" dirty="0" smtClean="0">
                <a:solidFill>
                  <a:schemeClr val="tx1"/>
                </a:solidFill>
                <a:latin typeface="+mn-lt"/>
                <a:ea typeface="+mn-ea"/>
                <a:cs typeface="+mn-cs"/>
              </a:rPr>
              <a:t> and manipulation of information by the </a:t>
            </a:r>
            <a:r>
              <a:rPr lang="fr-FR" sz="1200" b="0" i="0" u="none" strike="noStrike" kern="1200" baseline="0" dirty="0" err="1" smtClean="0">
                <a:solidFill>
                  <a:schemeClr val="tx1"/>
                </a:solidFill>
                <a:latin typeface="+mn-lt"/>
                <a:ea typeface="+mn-ea"/>
                <a:cs typeface="+mn-cs"/>
              </a:rPr>
              <a:t>means</a:t>
            </a:r>
            <a:r>
              <a:rPr lang="fr-FR" sz="1200" b="0" i="0" u="none" strike="noStrike" kern="1200" baseline="0" dirty="0" smtClean="0">
                <a:solidFill>
                  <a:schemeClr val="tx1"/>
                </a:solidFill>
                <a:latin typeface="+mn-lt"/>
                <a:ea typeface="+mn-ea"/>
                <a:cs typeface="+mn-cs"/>
              </a:rPr>
              <a:t> of </a:t>
            </a:r>
            <a:r>
              <a:rPr lang="fr-FR" sz="1200" b="0" i="0" u="none" strike="noStrike" kern="1200" baseline="0" dirty="0" err="1" smtClean="0">
                <a:solidFill>
                  <a:schemeClr val="tx1"/>
                </a:solidFill>
                <a:latin typeface="+mn-lt"/>
                <a:ea typeface="+mn-ea"/>
                <a:cs typeface="+mn-cs"/>
              </a:rPr>
              <a:t>ICTs</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is</a:t>
            </a:r>
            <a:r>
              <a:rPr lang="fr-FR" sz="1200" b="0" i="0" u="none" strike="noStrike" kern="1200" baseline="0" dirty="0" smtClean="0">
                <a:solidFill>
                  <a:schemeClr val="tx1"/>
                </a:solidFill>
                <a:latin typeface="+mn-lt"/>
                <a:ea typeface="+mn-ea"/>
                <a:cs typeface="+mn-cs"/>
              </a:rPr>
              <a:t> the </a:t>
            </a:r>
            <a:r>
              <a:rPr lang="fr-FR" sz="1200" b="0" i="0" u="none" strike="noStrike" kern="1200" baseline="0" dirty="0" err="1" smtClean="0">
                <a:solidFill>
                  <a:schemeClr val="tx1"/>
                </a:solidFill>
                <a:latin typeface="+mn-lt"/>
                <a:ea typeface="+mn-ea"/>
                <a:cs typeface="+mn-cs"/>
              </a:rPr>
              <a:t>driving</a:t>
            </a:r>
            <a:r>
              <a:rPr lang="fr-FR" sz="1200" b="0" i="0" u="none" strike="noStrike" kern="1200" baseline="0" dirty="0" smtClean="0">
                <a:solidFill>
                  <a:schemeClr val="tx1"/>
                </a:solidFill>
                <a:latin typeface="+mn-lt"/>
                <a:ea typeface="+mn-ea"/>
                <a:cs typeface="+mn-cs"/>
              </a:rPr>
              <a:t> force </a:t>
            </a:r>
            <a:r>
              <a:rPr lang="fr-FR" sz="1200" b="0" i="0" u="none" strike="noStrike" kern="1200" baseline="0" dirty="0" err="1" smtClean="0">
                <a:solidFill>
                  <a:schemeClr val="tx1"/>
                </a:solidFill>
                <a:latin typeface="+mn-lt"/>
                <a:ea typeface="+mn-ea"/>
                <a:cs typeface="+mn-cs"/>
              </a:rPr>
              <a:t>behind</a:t>
            </a:r>
            <a:r>
              <a:rPr lang="fr-FR" sz="1200" b="0" i="0" u="none" strike="noStrike" kern="1200" baseline="0" dirty="0" smtClean="0">
                <a:solidFill>
                  <a:schemeClr val="tx1"/>
                </a:solidFill>
                <a:latin typeface="+mn-lt"/>
                <a:ea typeface="+mn-ea"/>
                <a:cs typeface="+mn-cs"/>
              </a:rPr>
              <a:t> transformation and</a:t>
            </a:r>
          </a:p>
          <a:p>
            <a:r>
              <a:rPr lang="fr-FR" sz="1200" b="0" i="0" u="none" strike="noStrike" kern="1200" baseline="0" dirty="0" err="1" smtClean="0">
                <a:solidFill>
                  <a:schemeClr val="tx1"/>
                </a:solidFill>
                <a:latin typeface="+mn-lt"/>
                <a:ea typeface="+mn-ea"/>
                <a:cs typeface="+mn-cs"/>
              </a:rPr>
              <a:t>development</a:t>
            </a:r>
            <a:r>
              <a:rPr lang="fr-FR" sz="1200" b="0" i="0" u="none" strike="noStrike" kern="1200" baseline="0" dirty="0" smtClean="0">
                <a:solidFill>
                  <a:schemeClr val="tx1"/>
                </a:solidFill>
                <a:latin typeface="+mn-lt"/>
                <a:ea typeface="+mn-ea"/>
                <a:cs typeface="+mn-cs"/>
              </a:rPr>
              <a:t> of a society. In information society ICT infuse </a:t>
            </a:r>
            <a:r>
              <a:rPr lang="fr-FR" sz="1200" b="0" i="0" u="none" strike="noStrike" kern="1200" baseline="0" dirty="0" err="1" smtClean="0">
                <a:solidFill>
                  <a:schemeClr val="tx1"/>
                </a:solidFill>
                <a:latin typeface="+mn-lt"/>
                <a:ea typeface="+mn-ea"/>
                <a:cs typeface="+mn-cs"/>
              </a:rPr>
              <a:t>every</a:t>
            </a:r>
            <a:r>
              <a:rPr lang="fr-FR" sz="1200" b="0" i="0" u="none" strike="noStrike" kern="1200" baseline="0" dirty="0" smtClean="0">
                <a:solidFill>
                  <a:schemeClr val="tx1"/>
                </a:solidFill>
                <a:latin typeface="+mn-lt"/>
                <a:ea typeface="+mn-ea"/>
                <a:cs typeface="+mn-cs"/>
              </a:rPr>
              <a:t> aspect of life </a:t>
            </a:r>
            <a:r>
              <a:rPr lang="fr-FR" sz="1200" b="0" i="0" u="none" strike="noStrike" kern="1200" baseline="0" dirty="0" err="1" smtClean="0">
                <a:solidFill>
                  <a:schemeClr val="tx1"/>
                </a:solidFill>
                <a:latin typeface="+mn-lt"/>
                <a:ea typeface="+mn-ea"/>
                <a:cs typeface="+mn-cs"/>
              </a:rPr>
              <a:t>from</a:t>
            </a:r>
            <a:r>
              <a:rPr lang="fr-FR" sz="1200" b="0" i="0" u="none" strike="noStrike" kern="1200" baseline="0" dirty="0" smtClean="0">
                <a:solidFill>
                  <a:schemeClr val="tx1"/>
                </a:solidFill>
                <a:latin typeface="+mn-lt"/>
                <a:ea typeface="+mn-ea"/>
                <a:cs typeface="+mn-cs"/>
              </a:rPr>
              <a:t> business to </a:t>
            </a:r>
            <a:r>
              <a:rPr lang="fr-FR" sz="1200" b="0" i="0" u="none" strike="noStrike" kern="1200" baseline="0" dirty="0" err="1" smtClean="0">
                <a:solidFill>
                  <a:schemeClr val="tx1"/>
                </a:solidFill>
                <a:latin typeface="+mn-lt"/>
                <a:ea typeface="+mn-ea"/>
                <a:cs typeface="+mn-cs"/>
              </a:rPr>
              <a:t>government</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providing</a:t>
            </a:r>
            <a:r>
              <a:rPr lang="fr-FR" sz="1200" b="0" i="0" u="none" strike="noStrike" kern="1200" baseline="0" dirty="0" smtClean="0">
                <a:solidFill>
                  <a:schemeClr val="tx1"/>
                </a:solidFill>
                <a:latin typeface="+mn-lt"/>
                <a:ea typeface="+mn-ea"/>
                <a:cs typeface="+mn-cs"/>
              </a:rPr>
              <a:t> new and </a:t>
            </a:r>
            <a:r>
              <a:rPr lang="fr-FR" sz="1200" b="0" i="0" u="none" strike="noStrike" kern="1200" baseline="0" dirty="0" err="1" smtClean="0">
                <a:solidFill>
                  <a:schemeClr val="tx1"/>
                </a:solidFill>
                <a:latin typeface="+mn-lt"/>
                <a:ea typeface="+mn-ea"/>
                <a:cs typeface="+mn-cs"/>
              </a:rPr>
              <a:t>powerful</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tools</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which</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enable</a:t>
            </a:r>
            <a:r>
              <a:rPr lang="fr-FR" sz="1200" b="0" i="0" u="none" strike="noStrike" kern="1200" baseline="0" dirty="0" smtClean="0">
                <a:solidFill>
                  <a:schemeClr val="tx1"/>
                </a:solidFill>
                <a:latin typeface="+mn-lt"/>
                <a:ea typeface="+mn-ea"/>
                <a:cs typeface="+mn-cs"/>
              </a:rPr>
              <a:t> more (1)</a:t>
            </a:r>
          </a:p>
          <a:p>
            <a:r>
              <a:rPr lang="fr-FR" sz="1200" b="0" i="0" u="none" strike="noStrike" kern="1200" baseline="0" dirty="0" err="1" smtClean="0">
                <a:solidFill>
                  <a:schemeClr val="tx1"/>
                </a:solidFill>
                <a:latin typeface="+mn-lt"/>
                <a:ea typeface="+mn-ea"/>
                <a:cs typeface="+mn-cs"/>
              </a:rPr>
              <a:t>Convenient</a:t>
            </a:r>
            <a:r>
              <a:rPr lang="fr-FR" sz="1200" b="0" i="0" u="none" strike="noStrike" kern="1200" baseline="0" dirty="0" smtClean="0">
                <a:solidFill>
                  <a:schemeClr val="tx1"/>
                </a:solidFill>
                <a:latin typeface="+mn-lt"/>
                <a:ea typeface="+mn-ea"/>
                <a:cs typeface="+mn-cs"/>
              </a:rPr>
              <a:t>, (2) </a:t>
            </a:r>
            <a:r>
              <a:rPr lang="fr-FR" sz="1200" b="0" i="0" u="none" strike="noStrike" kern="1200" baseline="0" dirty="0" err="1" smtClean="0">
                <a:solidFill>
                  <a:schemeClr val="tx1"/>
                </a:solidFill>
                <a:latin typeface="+mn-lt"/>
                <a:ea typeface="+mn-ea"/>
                <a:cs typeface="+mn-cs"/>
              </a:rPr>
              <a:t>friendly</a:t>
            </a:r>
            <a:r>
              <a:rPr lang="fr-FR" sz="1200" b="0" i="0" u="none" strike="noStrike" kern="1200" baseline="0" dirty="0" smtClean="0">
                <a:solidFill>
                  <a:schemeClr val="tx1"/>
                </a:solidFill>
                <a:latin typeface="+mn-lt"/>
                <a:ea typeface="+mn-ea"/>
                <a:cs typeface="+mn-cs"/>
              </a:rPr>
              <a:t>, (3) transparent,(4) </a:t>
            </a:r>
            <a:r>
              <a:rPr lang="fr-FR" sz="1200" b="0" i="0" u="none" strike="noStrike" kern="1200" baseline="0" dirty="0" err="1" smtClean="0">
                <a:solidFill>
                  <a:schemeClr val="tx1"/>
                </a:solidFill>
                <a:latin typeface="+mn-lt"/>
                <a:ea typeface="+mn-ea"/>
                <a:cs typeface="+mn-cs"/>
              </a:rPr>
              <a:t>inexpensive</a:t>
            </a:r>
            <a:r>
              <a:rPr lang="fr-FR" sz="1200" b="0" i="0" u="none" strike="noStrike" kern="1200" baseline="0" dirty="0" smtClean="0">
                <a:solidFill>
                  <a:schemeClr val="tx1"/>
                </a:solidFill>
                <a:latin typeface="+mn-lt"/>
                <a:ea typeface="+mn-ea"/>
                <a:cs typeface="+mn-cs"/>
              </a:rPr>
              <a:t>, and (5) </a:t>
            </a:r>
            <a:r>
              <a:rPr lang="fr-FR" sz="1200" b="0" i="0" u="none" strike="noStrike" kern="1200" baseline="0" dirty="0" err="1" smtClean="0">
                <a:solidFill>
                  <a:schemeClr val="tx1"/>
                </a:solidFill>
                <a:latin typeface="+mn-lt"/>
                <a:ea typeface="+mn-ea"/>
                <a:cs typeface="+mn-cs"/>
              </a:rPr>
              <a:t>faster</a:t>
            </a:r>
            <a:r>
              <a:rPr lang="fr-FR" sz="1200" b="0" i="0" u="none" strike="noStrike" kern="1200" baseline="0" dirty="0" smtClean="0">
                <a:solidFill>
                  <a:schemeClr val="tx1"/>
                </a:solidFill>
                <a:latin typeface="+mn-lt"/>
                <a:ea typeface="+mn-ea"/>
                <a:cs typeface="+mn-cs"/>
              </a:rPr>
              <a:t> communication  and transactions </a:t>
            </a:r>
            <a:r>
              <a:rPr lang="fr-FR" sz="1200" b="0" i="0" u="none" strike="noStrike" kern="1200" baseline="0" dirty="0" err="1" smtClean="0">
                <a:solidFill>
                  <a:schemeClr val="tx1"/>
                </a:solidFill>
                <a:latin typeface="+mn-lt"/>
                <a:ea typeface="+mn-ea"/>
                <a:cs typeface="+mn-cs"/>
              </a:rPr>
              <a:t>between</a:t>
            </a:r>
            <a:r>
              <a:rPr lang="fr-FR" sz="1200" b="0" i="0" u="none" strike="noStrike" kern="1200" baseline="0" dirty="0" smtClean="0">
                <a:solidFill>
                  <a:schemeClr val="tx1"/>
                </a:solidFill>
                <a:latin typeface="+mn-lt"/>
                <a:ea typeface="+mn-ea"/>
                <a:cs typeface="+mn-cs"/>
              </a:rPr>
              <a:t> the parties.</a:t>
            </a:r>
            <a:endParaRPr lang="fr-FR" dirty="0"/>
          </a:p>
        </p:txBody>
      </p:sp>
      <p:sp>
        <p:nvSpPr>
          <p:cNvPr id="4" name="Espace réservé du numéro de diapositive 3"/>
          <p:cNvSpPr>
            <a:spLocks noGrp="1"/>
          </p:cNvSpPr>
          <p:nvPr>
            <p:ph type="sldNum" sz="quarter" idx="10"/>
          </p:nvPr>
        </p:nvSpPr>
        <p:spPr/>
        <p:txBody>
          <a:bodyPr/>
          <a:lstStyle/>
          <a:p>
            <a:fld id="{C02CFBA2-A9D5-42A9-9FCE-CAA316B94BBB}" type="slidenum">
              <a:rPr lang="en-US" smtClean="0"/>
              <a:pPr/>
              <a:t>22</a:t>
            </a:fld>
            <a:endParaRPr lang="en-US"/>
          </a:p>
        </p:txBody>
      </p:sp>
    </p:spTree>
    <p:extLst>
      <p:ext uri="{BB962C8B-B14F-4D97-AF65-F5344CB8AC3E}">
        <p14:creationId xmlns:p14="http://schemas.microsoft.com/office/powerpoint/2010/main" val="11538889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800" b="0" i="0" u="none" strike="noStrike" kern="1200" baseline="0" dirty="0" smtClean="0">
                <a:solidFill>
                  <a:schemeClr val="tx1"/>
                </a:solidFill>
                <a:latin typeface="+mn-lt"/>
                <a:ea typeface="+mn-ea"/>
                <a:cs typeface="+mn-cs"/>
              </a:rPr>
              <a:t>the </a:t>
            </a:r>
            <a:r>
              <a:rPr lang="fr-FR" sz="1800" b="0" i="0" u="none" strike="noStrike" kern="1200" baseline="0" dirty="0" err="1" smtClean="0">
                <a:solidFill>
                  <a:schemeClr val="tx1"/>
                </a:solidFill>
                <a:latin typeface="+mn-lt"/>
                <a:ea typeface="+mn-ea"/>
                <a:cs typeface="+mn-cs"/>
              </a:rPr>
              <a:t>government</a:t>
            </a:r>
            <a:r>
              <a:rPr lang="fr-FR" sz="1800" b="0" i="0" u="none" strike="noStrike" kern="1200" baseline="0" dirty="0" smtClean="0">
                <a:solidFill>
                  <a:schemeClr val="tx1"/>
                </a:solidFill>
                <a:latin typeface="+mn-lt"/>
                <a:ea typeface="+mn-ea"/>
                <a:cs typeface="+mn-cs"/>
              </a:rPr>
              <a:t> of </a:t>
            </a:r>
            <a:r>
              <a:rPr lang="fr-FR" sz="1800" b="0" i="0" u="none" strike="noStrike" kern="1200" baseline="0" dirty="0" err="1" smtClean="0">
                <a:solidFill>
                  <a:schemeClr val="tx1"/>
                </a:solidFill>
                <a:latin typeface="+mn-lt"/>
                <a:ea typeface="+mn-ea"/>
                <a:cs typeface="+mn-cs"/>
              </a:rPr>
              <a:t>Japan</a:t>
            </a:r>
            <a:r>
              <a:rPr lang="fr-FR" sz="1800" b="0" i="0" u="none" strike="noStrike" kern="1200" baseline="0" dirty="0" smtClean="0">
                <a:solidFill>
                  <a:schemeClr val="tx1"/>
                </a:solidFill>
                <a:latin typeface="+mn-lt"/>
                <a:ea typeface="+mn-ea"/>
                <a:cs typeface="+mn-cs"/>
              </a:rPr>
              <a:t> </a:t>
            </a:r>
            <a:r>
              <a:rPr lang="fr-FR" sz="1800" b="0" i="0" u="none" strike="noStrike" kern="1200" baseline="0" dirty="0" err="1" smtClean="0">
                <a:solidFill>
                  <a:schemeClr val="tx1"/>
                </a:solidFill>
                <a:latin typeface="+mn-lt"/>
                <a:ea typeface="+mn-ea"/>
                <a:cs typeface="+mn-cs"/>
              </a:rPr>
              <a:t>established</a:t>
            </a:r>
            <a:r>
              <a:rPr lang="fr-FR" sz="1800" b="0" i="0" u="none" strike="noStrike" kern="1200" baseline="0" dirty="0" smtClean="0">
                <a:solidFill>
                  <a:schemeClr val="tx1"/>
                </a:solidFill>
                <a:latin typeface="+mn-lt"/>
                <a:ea typeface="+mn-ea"/>
                <a:cs typeface="+mn-cs"/>
              </a:rPr>
              <a:t> a taskforce on ICT applications for </a:t>
            </a:r>
            <a:r>
              <a:rPr lang="fr-FR" sz="1800" b="0" i="0" u="none" strike="noStrike" kern="1200" baseline="0" dirty="0" err="1" smtClean="0">
                <a:solidFill>
                  <a:schemeClr val="tx1"/>
                </a:solidFill>
                <a:latin typeface="+mn-lt"/>
                <a:ea typeface="+mn-ea"/>
                <a:cs typeface="+mn-cs"/>
              </a:rPr>
              <a:t>Ageing</a:t>
            </a:r>
            <a:r>
              <a:rPr lang="fr-FR" sz="1800" b="0" i="0" u="none" strike="noStrike" kern="1200" baseline="0" dirty="0" smtClean="0">
                <a:solidFill>
                  <a:schemeClr val="tx1"/>
                </a:solidFill>
                <a:latin typeface="+mn-lt"/>
                <a:ea typeface="+mn-ea"/>
                <a:cs typeface="+mn-cs"/>
              </a:rPr>
              <a:t> Society </a:t>
            </a:r>
            <a:r>
              <a:rPr lang="fr-FR" sz="1800" b="0" i="0" u="none" strike="noStrike" kern="1200" baseline="0" dirty="0" err="1" smtClean="0">
                <a:solidFill>
                  <a:schemeClr val="tx1"/>
                </a:solidFill>
                <a:latin typeface="+mn-lt"/>
                <a:ea typeface="+mn-ea"/>
                <a:cs typeface="+mn-cs"/>
              </a:rPr>
              <a:t>under</a:t>
            </a:r>
            <a:r>
              <a:rPr lang="fr-FR" sz="1800" b="0" i="0" u="none" strike="noStrike" kern="1200" baseline="0" dirty="0" smtClean="0">
                <a:solidFill>
                  <a:schemeClr val="tx1"/>
                </a:solidFill>
                <a:latin typeface="+mn-lt"/>
                <a:ea typeface="+mn-ea"/>
                <a:cs typeface="+mn-cs"/>
              </a:rPr>
              <a:t> </a:t>
            </a:r>
            <a:r>
              <a:rPr lang="fr-FR" sz="1800" b="0" i="0" u="none" strike="noStrike" kern="1200" baseline="0" dirty="0" err="1" smtClean="0">
                <a:solidFill>
                  <a:schemeClr val="tx1"/>
                </a:solidFill>
                <a:latin typeface="+mn-lt"/>
                <a:ea typeface="+mn-ea"/>
                <a:cs typeface="+mn-cs"/>
              </a:rPr>
              <a:t>both</a:t>
            </a:r>
            <a:r>
              <a:rPr lang="fr-FR" sz="1800" b="0" i="0" u="none" strike="noStrike" kern="1200" baseline="0" dirty="0" smtClean="0">
                <a:solidFill>
                  <a:schemeClr val="tx1"/>
                </a:solidFill>
                <a:latin typeface="+mn-lt"/>
                <a:ea typeface="+mn-ea"/>
                <a:cs typeface="+mn-cs"/>
              </a:rPr>
              <a:t> </a:t>
            </a:r>
            <a:r>
              <a:rPr lang="fr-FR" sz="1800" b="0" i="0" u="none" strike="noStrike" kern="1200" baseline="0" dirty="0" err="1" smtClean="0">
                <a:solidFill>
                  <a:schemeClr val="tx1"/>
                </a:solidFill>
                <a:latin typeface="+mn-lt"/>
                <a:ea typeface="+mn-ea"/>
                <a:cs typeface="+mn-cs"/>
              </a:rPr>
              <a:t>Japanese</a:t>
            </a:r>
            <a:r>
              <a:rPr lang="fr-FR" sz="1800" b="0" i="0" u="none" strike="noStrike" kern="1200" baseline="0" dirty="0" smtClean="0">
                <a:solidFill>
                  <a:schemeClr val="tx1"/>
                </a:solidFill>
                <a:latin typeface="+mn-lt"/>
                <a:ea typeface="+mn-ea"/>
                <a:cs typeface="+mn-cs"/>
              </a:rPr>
              <a:t> </a:t>
            </a:r>
            <a:r>
              <a:rPr lang="fr-FR" sz="1800" b="0" i="0" u="none" strike="noStrike" kern="1200" baseline="0" dirty="0" err="1" smtClean="0">
                <a:solidFill>
                  <a:schemeClr val="tx1"/>
                </a:solidFill>
                <a:latin typeface="+mn-lt"/>
                <a:ea typeface="+mn-ea"/>
                <a:cs typeface="+mn-cs"/>
              </a:rPr>
              <a:t>Ministry</a:t>
            </a:r>
            <a:r>
              <a:rPr lang="fr-FR" sz="1800" b="0" i="0" u="none" strike="noStrike" kern="1200" baseline="0" dirty="0" smtClean="0">
                <a:solidFill>
                  <a:schemeClr val="tx1"/>
                </a:solidFill>
                <a:latin typeface="+mn-lt"/>
                <a:ea typeface="+mn-ea"/>
                <a:cs typeface="+mn-cs"/>
              </a:rPr>
              <a:t> of </a:t>
            </a:r>
            <a:r>
              <a:rPr lang="fr-FR" sz="1800" b="0" i="0" u="none" strike="noStrike" kern="1200" baseline="0" dirty="0" err="1" smtClean="0">
                <a:solidFill>
                  <a:schemeClr val="tx1"/>
                </a:solidFill>
                <a:latin typeface="+mn-lt"/>
                <a:ea typeface="+mn-ea"/>
                <a:cs typeface="+mn-cs"/>
              </a:rPr>
              <a:t>Internal</a:t>
            </a:r>
            <a:r>
              <a:rPr lang="fr-FR" sz="1800" b="0" i="0" u="none" strike="noStrike" kern="1200" baseline="0" dirty="0" smtClean="0">
                <a:solidFill>
                  <a:schemeClr val="tx1"/>
                </a:solidFill>
                <a:latin typeface="+mn-lt"/>
                <a:ea typeface="+mn-ea"/>
                <a:cs typeface="+mn-cs"/>
              </a:rPr>
              <a:t> </a:t>
            </a:r>
            <a:r>
              <a:rPr lang="fr-FR" sz="1800" b="0" i="0" u="none" strike="noStrike" kern="1200" baseline="0" dirty="0" err="1" smtClean="0">
                <a:solidFill>
                  <a:schemeClr val="tx1"/>
                </a:solidFill>
                <a:latin typeface="+mn-lt"/>
                <a:ea typeface="+mn-ea"/>
                <a:cs typeface="+mn-cs"/>
              </a:rPr>
              <a:t>Affairs</a:t>
            </a:r>
            <a:r>
              <a:rPr lang="fr-FR" sz="1800" b="0" i="0" u="none" strike="noStrike" kern="1200" baseline="0" dirty="0" smtClean="0">
                <a:solidFill>
                  <a:schemeClr val="tx1"/>
                </a:solidFill>
                <a:latin typeface="+mn-lt"/>
                <a:ea typeface="+mn-ea"/>
                <a:cs typeface="+mn-cs"/>
              </a:rPr>
              <a:t> and</a:t>
            </a:r>
          </a:p>
          <a:p>
            <a:r>
              <a:rPr lang="fr-FR" sz="1800" b="0" i="0" u="none" strike="noStrike" kern="1200" baseline="0" dirty="0" smtClean="0">
                <a:solidFill>
                  <a:schemeClr val="tx1"/>
                </a:solidFill>
                <a:latin typeface="+mn-lt"/>
                <a:ea typeface="+mn-ea"/>
                <a:cs typeface="+mn-cs"/>
              </a:rPr>
              <a:t>Communication and Local </a:t>
            </a:r>
            <a:r>
              <a:rPr lang="fr-FR" sz="1800" b="0" i="0" u="none" strike="noStrike" kern="1200" baseline="0" dirty="0" err="1" smtClean="0">
                <a:solidFill>
                  <a:schemeClr val="tx1"/>
                </a:solidFill>
                <a:latin typeface="+mn-lt"/>
                <a:ea typeface="+mn-ea"/>
                <a:cs typeface="+mn-cs"/>
              </a:rPr>
              <a:t>Authorities</a:t>
            </a:r>
            <a:r>
              <a:rPr lang="fr-FR" sz="1800" b="0" i="0" u="none" strike="noStrike" kern="1200" baseline="0" dirty="0" smtClean="0">
                <a:solidFill>
                  <a:schemeClr val="tx1"/>
                </a:solidFill>
                <a:latin typeface="+mn-lt"/>
                <a:ea typeface="+mn-ea"/>
                <a:cs typeface="+mn-cs"/>
              </a:rPr>
              <a:t> </a:t>
            </a:r>
            <a:r>
              <a:rPr lang="fr-FR" sz="1800" b="0" i="0" u="none" strike="noStrike" kern="1200" baseline="0" dirty="0" err="1" smtClean="0">
                <a:solidFill>
                  <a:schemeClr val="tx1"/>
                </a:solidFill>
                <a:latin typeface="+mn-lt"/>
                <a:ea typeface="+mn-ea"/>
                <a:cs typeface="+mn-cs"/>
              </a:rPr>
              <a:t>Systems</a:t>
            </a:r>
            <a:r>
              <a:rPr lang="fr-FR" sz="1800" b="0" i="0" u="none" strike="noStrike" kern="1200" baseline="0" dirty="0" smtClean="0">
                <a:solidFill>
                  <a:schemeClr val="tx1"/>
                </a:solidFill>
                <a:latin typeface="+mn-lt"/>
                <a:ea typeface="+mn-ea"/>
                <a:cs typeface="+mn-cs"/>
              </a:rPr>
              <a:t> </a:t>
            </a:r>
            <a:r>
              <a:rPr lang="fr-FR" sz="1800" b="0" i="0" u="none" strike="noStrike" kern="1200" baseline="0" dirty="0" err="1" smtClean="0">
                <a:solidFill>
                  <a:schemeClr val="tx1"/>
                </a:solidFill>
                <a:latin typeface="+mn-lt"/>
                <a:ea typeface="+mn-ea"/>
                <a:cs typeface="+mn-cs"/>
              </a:rPr>
              <a:t>Development</a:t>
            </a:r>
            <a:r>
              <a:rPr lang="fr-FR" sz="1800" b="0" i="0" u="none" strike="noStrike" kern="1200" baseline="0" dirty="0" smtClean="0">
                <a:solidFill>
                  <a:schemeClr val="tx1"/>
                </a:solidFill>
                <a:latin typeface="+mn-lt"/>
                <a:ea typeface="+mn-ea"/>
                <a:cs typeface="+mn-cs"/>
              </a:rPr>
              <a:t> Center (LASDEC) in 2010.</a:t>
            </a:r>
            <a:endParaRPr lang="en-US" sz="1800" dirty="0"/>
          </a:p>
        </p:txBody>
      </p:sp>
      <p:sp>
        <p:nvSpPr>
          <p:cNvPr id="4" name="Slide Number Placeholder 3"/>
          <p:cNvSpPr>
            <a:spLocks noGrp="1"/>
          </p:cNvSpPr>
          <p:nvPr>
            <p:ph type="sldNum" sz="quarter" idx="10"/>
          </p:nvPr>
        </p:nvSpPr>
        <p:spPr/>
        <p:txBody>
          <a:bodyPr/>
          <a:lstStyle/>
          <a:p>
            <a:fld id="{C02CFBA2-A9D5-42A9-9FCE-CAA316B94BBB}" type="slidenum">
              <a:rPr lang="en-US" smtClean="0"/>
              <a:pPr/>
              <a:t>23</a:t>
            </a:fld>
            <a:endParaRPr lang="en-US"/>
          </a:p>
        </p:txBody>
      </p:sp>
    </p:spTree>
    <p:extLst>
      <p:ext uri="{BB962C8B-B14F-4D97-AF65-F5344CB8AC3E}">
        <p14:creationId xmlns:p14="http://schemas.microsoft.com/office/powerpoint/2010/main" val="2357085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Liberal </a:t>
            </a:r>
            <a:r>
              <a:rPr lang="fr-FR" sz="1200" kern="1200" dirty="0" err="1" smtClean="0">
                <a:solidFill>
                  <a:schemeClr val="tx1"/>
                </a:solidFill>
                <a:effectLst/>
                <a:latin typeface="+mn-lt"/>
                <a:ea typeface="+mn-ea"/>
                <a:cs typeface="+mn-cs"/>
              </a:rPr>
              <a:t>Federation</a:t>
            </a:r>
            <a:r>
              <a:rPr lang="fr-FR" sz="1200" kern="1200" dirty="0" smtClean="0">
                <a:solidFill>
                  <a:schemeClr val="tx1"/>
                </a:solidFill>
                <a:effectLst/>
                <a:latin typeface="+mn-lt"/>
                <a:ea typeface="+mn-ea"/>
                <a:cs typeface="+mn-cs"/>
              </a:rPr>
              <a:t> of Senior </a:t>
            </a:r>
            <a:r>
              <a:rPr lang="fr-FR" sz="1200" kern="1200" dirty="0" err="1" smtClean="0">
                <a:solidFill>
                  <a:schemeClr val="tx1"/>
                </a:solidFill>
                <a:effectLst/>
                <a:latin typeface="+mn-lt"/>
                <a:ea typeface="+mn-ea"/>
                <a:cs typeface="+mn-cs"/>
              </a:rPr>
              <a:t>Citizens</a:t>
            </a:r>
            <a:r>
              <a:rPr lang="fr-FR" sz="1200" kern="1200" dirty="0" smtClean="0">
                <a:solidFill>
                  <a:schemeClr val="tx1"/>
                </a:solidFill>
                <a:effectLst/>
                <a:latin typeface="+mn-lt"/>
                <a:ea typeface="+mn-ea"/>
                <a:cs typeface="+mn-cs"/>
              </a:rPr>
              <a:t> of </a:t>
            </a:r>
            <a:r>
              <a:rPr lang="fr-FR" sz="1200" kern="1200" dirty="0" err="1" smtClean="0">
                <a:solidFill>
                  <a:schemeClr val="tx1"/>
                </a:solidFill>
                <a:effectLst/>
                <a:latin typeface="+mn-lt"/>
                <a:ea typeface="+mn-ea"/>
                <a:cs typeface="+mn-cs"/>
              </a:rPr>
              <a:t>Mongolia</a:t>
            </a:r>
            <a:r>
              <a:rPr lang="fr-FR" sz="1200" kern="1200" dirty="0" smtClean="0">
                <a:solidFill>
                  <a:schemeClr val="tx1"/>
                </a:solidFill>
                <a:effectLst/>
                <a:latin typeface="+mn-lt"/>
                <a:ea typeface="+mn-ea"/>
                <a:cs typeface="+mn-cs"/>
              </a:rPr>
              <a:t>, </a:t>
            </a:r>
            <a:r>
              <a:rPr lang="en-US" dirty="0" smtClean="0">
                <a:effectLst/>
              </a:rPr>
              <a:t> </a:t>
            </a:r>
            <a:endParaRPr lang="fr-FR" dirty="0"/>
          </a:p>
        </p:txBody>
      </p:sp>
      <p:sp>
        <p:nvSpPr>
          <p:cNvPr id="4" name="Espace réservé du numéro de diapositive 3"/>
          <p:cNvSpPr>
            <a:spLocks noGrp="1"/>
          </p:cNvSpPr>
          <p:nvPr>
            <p:ph type="sldNum" sz="quarter" idx="10"/>
          </p:nvPr>
        </p:nvSpPr>
        <p:spPr/>
        <p:txBody>
          <a:bodyPr/>
          <a:lstStyle/>
          <a:p>
            <a:fld id="{C02CFBA2-A9D5-42A9-9FCE-CAA316B94BBB}" type="slidenum">
              <a:rPr lang="en-US" smtClean="0"/>
              <a:pPr/>
              <a:t>24</a:t>
            </a:fld>
            <a:endParaRPr lang="en-US"/>
          </a:p>
        </p:txBody>
      </p:sp>
    </p:spTree>
    <p:extLst>
      <p:ext uri="{BB962C8B-B14F-4D97-AF65-F5344CB8AC3E}">
        <p14:creationId xmlns:p14="http://schemas.microsoft.com/office/powerpoint/2010/main" val="4109882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2CFBA2-A9D5-42A9-9FCE-CAA316B94BBB}" type="slidenum">
              <a:rPr lang="en-US" smtClean="0"/>
              <a:pPr/>
              <a:t>29</a:t>
            </a:fld>
            <a:endParaRPr lang="en-US"/>
          </a:p>
        </p:txBody>
      </p:sp>
    </p:spTree>
    <p:extLst>
      <p:ext uri="{BB962C8B-B14F-4D97-AF65-F5344CB8AC3E}">
        <p14:creationId xmlns:p14="http://schemas.microsoft.com/office/powerpoint/2010/main" val="16777422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2CFBA2-A9D5-42A9-9FCE-CAA316B94BBB}" type="slidenum">
              <a:rPr lang="en-US" smtClean="0"/>
              <a:pPr/>
              <a:t>30</a:t>
            </a:fld>
            <a:endParaRPr lang="en-US"/>
          </a:p>
        </p:txBody>
      </p:sp>
    </p:spTree>
    <p:extLst>
      <p:ext uri="{BB962C8B-B14F-4D97-AF65-F5344CB8AC3E}">
        <p14:creationId xmlns:p14="http://schemas.microsoft.com/office/powerpoint/2010/main" val="39699250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2CFBA2-A9D5-42A9-9FCE-CAA316B94BBB}" type="slidenum">
              <a:rPr lang="en-US" smtClean="0"/>
              <a:pPr/>
              <a:t>31</a:t>
            </a:fld>
            <a:endParaRPr lang="en-US" dirty="0"/>
          </a:p>
        </p:txBody>
      </p:sp>
    </p:spTree>
    <p:extLst>
      <p:ext uri="{BB962C8B-B14F-4D97-AF65-F5344CB8AC3E}">
        <p14:creationId xmlns:p14="http://schemas.microsoft.com/office/powerpoint/2010/main" val="2178652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Before</a:t>
            </a:r>
            <a:r>
              <a:rPr lang="fr-FR" baseline="0" dirty="0" smtClean="0"/>
              <a:t> </a:t>
            </a:r>
            <a:r>
              <a:rPr lang="fr-FR" baseline="0" dirty="0" err="1" smtClean="0"/>
              <a:t>going</a:t>
            </a:r>
            <a:r>
              <a:rPr lang="fr-FR" baseline="0" dirty="0" smtClean="0"/>
              <a:t> </a:t>
            </a:r>
            <a:r>
              <a:rPr lang="fr-FR" baseline="0" dirty="0" err="1" smtClean="0"/>
              <a:t>into</a:t>
            </a:r>
            <a:r>
              <a:rPr lang="fr-FR" baseline="0" dirty="0" smtClean="0"/>
              <a:t> </a:t>
            </a:r>
            <a:r>
              <a:rPr lang="fr-FR" baseline="0" dirty="0" err="1" smtClean="0"/>
              <a:t>examples</a:t>
            </a:r>
            <a:r>
              <a:rPr lang="fr-FR" baseline="0" dirty="0" smtClean="0"/>
              <a:t> </a:t>
            </a:r>
            <a:r>
              <a:rPr lang="fr-FR" baseline="0" dirty="0" err="1" smtClean="0"/>
              <a:t>around</a:t>
            </a:r>
            <a:r>
              <a:rPr lang="fr-FR" baseline="0" dirty="0" smtClean="0"/>
              <a:t> the world i </a:t>
            </a:r>
            <a:r>
              <a:rPr lang="fr-FR" baseline="0" dirty="0" err="1" smtClean="0"/>
              <a:t>am</a:t>
            </a:r>
            <a:r>
              <a:rPr lang="fr-FR" baseline="0" dirty="0" smtClean="0"/>
              <a:t> </a:t>
            </a:r>
            <a:r>
              <a:rPr lang="fr-FR" baseline="0" dirty="0" err="1" smtClean="0"/>
              <a:t>going</a:t>
            </a:r>
            <a:r>
              <a:rPr lang="fr-FR" baseline="0" dirty="0" smtClean="0"/>
              <a:t> to tell </a:t>
            </a:r>
            <a:r>
              <a:rPr lang="fr-FR" baseline="0" dirty="0" err="1" smtClean="0"/>
              <a:t>you</a:t>
            </a:r>
            <a:r>
              <a:rPr lang="fr-FR" baseline="0" dirty="0" smtClean="0"/>
              <a:t> –the </a:t>
            </a:r>
            <a:r>
              <a:rPr lang="fr-FR" baseline="0" dirty="0" err="1" smtClean="0"/>
              <a:t>evolution</a:t>
            </a:r>
            <a:r>
              <a:rPr lang="fr-FR" baseline="0" dirty="0" smtClean="0"/>
              <a:t> of the </a:t>
            </a:r>
            <a:r>
              <a:rPr lang="fr-FR" baseline="0" dirty="0" err="1" smtClean="0"/>
              <a:t>Pass</a:t>
            </a:r>
            <a:r>
              <a:rPr lang="fr-FR" baseline="0" dirty="0" smtClean="0"/>
              <a:t> </a:t>
            </a:r>
            <a:r>
              <a:rPr lang="fr-FR" baseline="0" dirty="0" err="1" smtClean="0"/>
              <a:t>it</a:t>
            </a:r>
            <a:r>
              <a:rPr lang="fr-FR" baseline="0" dirty="0" smtClean="0"/>
              <a:t> On – </a:t>
            </a:r>
            <a:r>
              <a:rPr lang="fr-FR" baseline="0" dirty="0" err="1" smtClean="0"/>
              <a:t>link</a:t>
            </a:r>
            <a:r>
              <a:rPr lang="fr-FR" baseline="0" dirty="0" smtClean="0"/>
              <a:t> to Nan </a:t>
            </a:r>
            <a:r>
              <a:rPr lang="fr-FR" baseline="0" dirty="0" err="1" smtClean="0"/>
              <a:t>Bosler</a:t>
            </a:r>
            <a:r>
              <a:rPr lang="fr-FR" baseline="0" dirty="0" smtClean="0"/>
              <a:t> </a:t>
            </a:r>
            <a:endParaRPr lang="fr-FR" dirty="0"/>
          </a:p>
        </p:txBody>
      </p:sp>
      <p:sp>
        <p:nvSpPr>
          <p:cNvPr id="4" name="Espace réservé du numéro de diapositive 3"/>
          <p:cNvSpPr>
            <a:spLocks noGrp="1"/>
          </p:cNvSpPr>
          <p:nvPr>
            <p:ph type="sldNum" sz="quarter" idx="10"/>
          </p:nvPr>
        </p:nvSpPr>
        <p:spPr/>
        <p:txBody>
          <a:bodyPr/>
          <a:lstStyle/>
          <a:p>
            <a:fld id="{C02CFBA2-A9D5-42A9-9FCE-CAA316B94BBB}" type="slidenum">
              <a:rPr lang="en-US" smtClean="0"/>
              <a:pPr/>
              <a:t>3</a:t>
            </a:fld>
            <a:endParaRPr lang="en-US"/>
          </a:p>
        </p:txBody>
      </p:sp>
    </p:spTree>
    <p:extLst>
      <p:ext uri="{BB962C8B-B14F-4D97-AF65-F5344CB8AC3E}">
        <p14:creationId xmlns:p14="http://schemas.microsoft.com/office/powerpoint/2010/main" val="2163029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Living Longevity Revolution</a:t>
            </a:r>
            <a:r>
              <a:rPr lang="en-US" baseline="0" dirty="0" smtClean="0"/>
              <a:t> Real Time make it as good as we can for ourselves; our </a:t>
            </a:r>
            <a:r>
              <a:rPr lang="en-US" baseline="0" dirty="0" err="1" smtClean="0"/>
              <a:t>famolies</a:t>
            </a:r>
            <a:r>
              <a:rPr lang="en-US" baseline="0" dirty="0" smtClean="0"/>
              <a:t> an </a:t>
            </a:r>
            <a:r>
              <a:rPr lang="en-US" baseline="0" dirty="0" err="1" smtClean="0"/>
              <a:t>commnities</a:t>
            </a:r>
            <a:endParaRPr lang="en-US" baseline="0" dirty="0" smtClean="0"/>
          </a:p>
          <a:p>
            <a:r>
              <a:rPr lang="en-US" baseline="0" dirty="0" smtClean="0"/>
              <a:t>Vision </a:t>
            </a:r>
          </a:p>
          <a:p>
            <a:r>
              <a:rPr lang="en-US" baseline="0" dirty="0" smtClean="0"/>
              <a:t>Mission </a:t>
            </a:r>
          </a:p>
        </p:txBody>
      </p:sp>
      <p:sp>
        <p:nvSpPr>
          <p:cNvPr id="4" name="Slide Number Placeholder 3"/>
          <p:cNvSpPr>
            <a:spLocks noGrp="1"/>
          </p:cNvSpPr>
          <p:nvPr>
            <p:ph type="sldNum" sz="quarter" idx="10"/>
          </p:nvPr>
        </p:nvSpPr>
        <p:spPr/>
        <p:txBody>
          <a:bodyPr/>
          <a:lstStyle/>
          <a:p>
            <a:fld id="{C02CFBA2-A9D5-42A9-9FCE-CAA316B94BBB}" type="slidenum">
              <a:rPr lang="en-US" smtClean="0"/>
              <a:pPr/>
              <a:t>4</a:t>
            </a:fld>
            <a:endParaRPr lang="en-US"/>
          </a:p>
        </p:txBody>
      </p:sp>
    </p:spTree>
    <p:extLst>
      <p:ext uri="{BB962C8B-B14F-4D97-AF65-F5344CB8AC3E}">
        <p14:creationId xmlns:p14="http://schemas.microsoft.com/office/powerpoint/2010/main" val="2357085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all started 10 years ago </a:t>
            </a:r>
            <a:r>
              <a:rPr lang="is-IS" dirty="0" smtClean="0"/>
              <a:t>….</a:t>
            </a:r>
          </a:p>
          <a:p>
            <a:endParaRPr lang="en-US" dirty="0"/>
          </a:p>
        </p:txBody>
      </p:sp>
      <p:sp>
        <p:nvSpPr>
          <p:cNvPr id="4" name="Slide Number Placeholder 3"/>
          <p:cNvSpPr>
            <a:spLocks noGrp="1"/>
          </p:cNvSpPr>
          <p:nvPr>
            <p:ph type="sldNum" sz="quarter" idx="10"/>
          </p:nvPr>
        </p:nvSpPr>
        <p:spPr/>
        <p:txBody>
          <a:bodyPr/>
          <a:lstStyle/>
          <a:p>
            <a:fld id="{C02CFBA2-A9D5-42A9-9FCE-CAA316B94BBB}" type="slidenum">
              <a:rPr lang="en-US" smtClean="0"/>
              <a:pPr/>
              <a:t>5</a:t>
            </a:fld>
            <a:endParaRPr lang="en-US"/>
          </a:p>
        </p:txBody>
      </p:sp>
    </p:spTree>
    <p:extLst>
      <p:ext uri="{BB962C8B-B14F-4D97-AF65-F5344CB8AC3E}">
        <p14:creationId xmlns:p14="http://schemas.microsoft.com/office/powerpoint/2010/main" val="1115962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Hopi Indian poem </a:t>
            </a:r>
            <a:endParaRPr lang="en-US" dirty="0"/>
          </a:p>
        </p:txBody>
      </p:sp>
      <p:sp>
        <p:nvSpPr>
          <p:cNvPr id="4" name="Slide Number Placeholder 3"/>
          <p:cNvSpPr>
            <a:spLocks noGrp="1"/>
          </p:cNvSpPr>
          <p:nvPr>
            <p:ph type="sldNum" sz="quarter" idx="10"/>
          </p:nvPr>
        </p:nvSpPr>
        <p:spPr/>
        <p:txBody>
          <a:bodyPr/>
          <a:lstStyle/>
          <a:p>
            <a:fld id="{C02CFBA2-A9D5-42A9-9FCE-CAA316B94BBB}" type="slidenum">
              <a:rPr lang="en-US" smtClean="0"/>
              <a:pPr/>
              <a:t>6</a:t>
            </a:fld>
            <a:endParaRPr lang="en-US"/>
          </a:p>
        </p:txBody>
      </p:sp>
    </p:spTree>
    <p:extLst>
      <p:ext uri="{BB962C8B-B14F-4D97-AF65-F5344CB8AC3E}">
        <p14:creationId xmlns:p14="http://schemas.microsoft.com/office/powerpoint/2010/main" val="3738741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European Voice for Active Aging </a:t>
            </a:r>
            <a:endParaRPr lang="en-US" dirty="0"/>
          </a:p>
        </p:txBody>
      </p:sp>
      <p:sp>
        <p:nvSpPr>
          <p:cNvPr id="4" name="Slide Number Placeholder 3"/>
          <p:cNvSpPr>
            <a:spLocks noGrp="1"/>
          </p:cNvSpPr>
          <p:nvPr>
            <p:ph type="sldNum" sz="quarter" idx="10"/>
          </p:nvPr>
        </p:nvSpPr>
        <p:spPr/>
        <p:txBody>
          <a:bodyPr/>
          <a:lstStyle/>
          <a:p>
            <a:fld id="{C02CFBA2-A9D5-42A9-9FCE-CAA316B94BBB}" type="slidenum">
              <a:rPr lang="en-US" smtClean="0"/>
              <a:pPr/>
              <a:t>7</a:t>
            </a:fld>
            <a:endParaRPr lang="en-US"/>
          </a:p>
        </p:txBody>
      </p:sp>
    </p:spTree>
    <p:extLst>
      <p:ext uri="{BB962C8B-B14F-4D97-AF65-F5344CB8AC3E}">
        <p14:creationId xmlns:p14="http://schemas.microsoft.com/office/powerpoint/2010/main" val="2552023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Grew into the </a:t>
            </a:r>
            <a:r>
              <a:rPr lang="en-US" dirty="0" err="1" smtClean="0"/>
              <a:t>äss</a:t>
            </a:r>
            <a:r>
              <a:rPr lang="en-US" dirty="0" smtClean="0"/>
              <a:t> it on  Network – launched 3 year ago in Paris</a:t>
            </a:r>
            <a:endParaRPr lang="en-US" dirty="0"/>
          </a:p>
        </p:txBody>
      </p:sp>
      <p:sp>
        <p:nvSpPr>
          <p:cNvPr id="4" name="Slide Number Placeholder 3"/>
          <p:cNvSpPr>
            <a:spLocks noGrp="1"/>
          </p:cNvSpPr>
          <p:nvPr>
            <p:ph type="sldNum" sz="quarter" idx="10"/>
          </p:nvPr>
        </p:nvSpPr>
        <p:spPr/>
        <p:txBody>
          <a:bodyPr/>
          <a:lstStyle/>
          <a:p>
            <a:fld id="{C02CFBA2-A9D5-42A9-9FCE-CAA316B94BBB}" type="slidenum">
              <a:rPr lang="en-US" smtClean="0"/>
              <a:pPr/>
              <a:t>8</a:t>
            </a:fld>
            <a:endParaRPr lang="en-US"/>
          </a:p>
        </p:txBody>
      </p:sp>
    </p:spTree>
    <p:extLst>
      <p:ext uri="{BB962C8B-B14F-4D97-AF65-F5344CB8AC3E}">
        <p14:creationId xmlns:p14="http://schemas.microsoft.com/office/powerpoint/2010/main" val="3125320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Today</a:t>
            </a:r>
            <a:r>
              <a:rPr lang="fr-FR" dirty="0" smtClean="0"/>
              <a:t> global and </a:t>
            </a:r>
            <a:r>
              <a:rPr lang="fr-FR" dirty="0" err="1" smtClean="0"/>
              <a:t>growing</a:t>
            </a:r>
            <a:r>
              <a:rPr lang="fr-FR" dirty="0" smtClean="0"/>
              <a:t> – no one in </a:t>
            </a:r>
            <a:r>
              <a:rPr lang="fr-FR" dirty="0" err="1" smtClean="0"/>
              <a:t>Australia</a:t>
            </a:r>
            <a:r>
              <a:rPr lang="fr-FR" dirty="0" smtClean="0"/>
              <a:t> – Hope to </a:t>
            </a:r>
            <a:r>
              <a:rPr lang="fr-FR" dirty="0" err="1" smtClean="0"/>
              <a:t>remedy</a:t>
            </a:r>
            <a:r>
              <a:rPr lang="fr-FR" dirty="0" smtClean="0"/>
              <a:t> </a:t>
            </a:r>
            <a:r>
              <a:rPr lang="fr-FR" dirty="0" err="1" smtClean="0"/>
              <a:t>that</a:t>
            </a:r>
            <a:r>
              <a:rPr lang="fr-FR" dirty="0" smtClean="0"/>
              <a:t>! </a:t>
            </a:r>
            <a:r>
              <a:rPr lang="fr-FR" dirty="0" err="1" smtClean="0"/>
              <a:t>See</a:t>
            </a:r>
            <a:r>
              <a:rPr lang="fr-FR" dirty="0" smtClean="0"/>
              <a:t> me </a:t>
            </a:r>
            <a:r>
              <a:rPr lang="fr-FR" dirty="0" err="1" smtClean="0"/>
              <a:t>tomorrow</a:t>
            </a:r>
            <a:r>
              <a:rPr lang="fr-FR" dirty="0" smtClean="0"/>
              <a:t>   </a:t>
            </a:r>
            <a:r>
              <a:rPr lang="fr-FR" dirty="0" err="1" smtClean="0"/>
              <a:t>Quarterly</a:t>
            </a:r>
            <a:r>
              <a:rPr lang="fr-FR" dirty="0" smtClean="0"/>
              <a:t> </a:t>
            </a:r>
            <a:r>
              <a:rPr lang="fr-FR" dirty="0" err="1" smtClean="0"/>
              <a:t>conferences</a:t>
            </a:r>
            <a:r>
              <a:rPr lang="fr-FR" dirty="0" smtClean="0"/>
              <a:t> – </a:t>
            </a:r>
            <a:r>
              <a:rPr lang="fr-FR" dirty="0" err="1" smtClean="0"/>
              <a:t>tried</a:t>
            </a:r>
            <a:r>
              <a:rPr lang="fr-FR" dirty="0" smtClean="0"/>
              <a:t> </a:t>
            </a:r>
            <a:r>
              <a:rPr lang="fr-FR" dirty="0" err="1" smtClean="0"/>
              <a:t>many</a:t>
            </a:r>
            <a:r>
              <a:rPr lang="fr-FR" dirty="0" smtClean="0"/>
              <a:t> supports </a:t>
            </a:r>
            <a:r>
              <a:rPr lang="fr-FR" dirty="0" err="1" smtClean="0"/>
              <a:t>now</a:t>
            </a:r>
            <a:r>
              <a:rPr lang="fr-FR" dirty="0" smtClean="0"/>
              <a:t> </a:t>
            </a:r>
            <a:r>
              <a:rPr lang="fr-FR" dirty="0" err="1" smtClean="0"/>
              <a:t>working</a:t>
            </a:r>
            <a:r>
              <a:rPr lang="fr-FR" dirty="0" smtClean="0"/>
              <a:t> </a:t>
            </a:r>
            <a:r>
              <a:rPr lang="fr-FR" dirty="0" err="1" smtClean="0"/>
              <a:t>with</a:t>
            </a:r>
            <a:r>
              <a:rPr lang="fr-FR" dirty="0" smtClean="0"/>
              <a:t> REDSTRING </a:t>
            </a:r>
            <a:r>
              <a:rPr lang="fr-FR" dirty="0" err="1" smtClean="0"/>
              <a:t>platform</a:t>
            </a:r>
            <a:r>
              <a:rPr lang="fr-FR" dirty="0" smtClean="0"/>
              <a:t> </a:t>
            </a:r>
            <a:r>
              <a:rPr lang="fr-FR" dirty="0" err="1" smtClean="0"/>
              <a:t>that</a:t>
            </a:r>
            <a:r>
              <a:rPr lang="fr-FR" dirty="0" smtClean="0"/>
              <a:t> </a:t>
            </a:r>
            <a:r>
              <a:rPr lang="fr-FR" dirty="0" err="1" smtClean="0"/>
              <a:t>provides</a:t>
            </a:r>
            <a:r>
              <a:rPr lang="fr-FR" dirty="0" smtClean="0"/>
              <a:t> a </a:t>
            </a:r>
            <a:r>
              <a:rPr lang="fr-FR" dirty="0" err="1" smtClean="0"/>
              <a:t>video</a:t>
            </a:r>
            <a:r>
              <a:rPr lang="fr-FR" dirty="0" smtClean="0"/>
              <a:t> </a:t>
            </a:r>
            <a:r>
              <a:rPr lang="fr-FR" dirty="0" err="1" smtClean="0"/>
              <a:t>conferencing</a:t>
            </a:r>
            <a:r>
              <a:rPr lang="fr-FR" dirty="0" smtClean="0"/>
              <a:t> </a:t>
            </a:r>
            <a:r>
              <a:rPr lang="fr-FR" dirty="0" err="1" smtClean="0"/>
              <a:t>facility</a:t>
            </a:r>
            <a:endParaRPr lang="fr-FR" dirty="0" smtClean="0"/>
          </a:p>
          <a:p>
            <a:r>
              <a:rPr lang="fr-FR" dirty="0" err="1" smtClean="0"/>
              <a:t>Now</a:t>
            </a:r>
            <a:r>
              <a:rPr lang="fr-FR" baseline="0" dirty="0" smtClean="0"/>
              <a:t> do all </a:t>
            </a:r>
            <a:r>
              <a:rPr lang="fr-FR" baseline="0" dirty="0" err="1" smtClean="0"/>
              <a:t>my</a:t>
            </a:r>
            <a:r>
              <a:rPr lang="fr-FR" baseline="0" dirty="0" smtClean="0"/>
              <a:t> network </a:t>
            </a:r>
            <a:r>
              <a:rPr lang="fr-FR" baseline="0" dirty="0" err="1" smtClean="0"/>
              <a:t>work</a:t>
            </a:r>
            <a:r>
              <a:rPr lang="fr-FR" baseline="0" dirty="0" smtClean="0"/>
              <a:t> </a:t>
            </a:r>
            <a:r>
              <a:rPr lang="fr-FR" baseline="0" dirty="0" err="1" smtClean="0"/>
              <a:t>through</a:t>
            </a:r>
            <a:r>
              <a:rPr lang="fr-FR" baseline="0" dirty="0" smtClean="0"/>
              <a:t> </a:t>
            </a:r>
            <a:r>
              <a:rPr lang="fr-FR" baseline="0" dirty="0" err="1" smtClean="0"/>
              <a:t>this</a:t>
            </a:r>
            <a:r>
              <a:rPr lang="fr-FR" baseline="0" dirty="0" smtClean="0"/>
              <a:t> </a:t>
            </a:r>
            <a:endParaRPr lang="fr-FR" dirty="0"/>
          </a:p>
        </p:txBody>
      </p:sp>
      <p:sp>
        <p:nvSpPr>
          <p:cNvPr id="4" name="Espace réservé du numéro de diapositive 3"/>
          <p:cNvSpPr>
            <a:spLocks noGrp="1"/>
          </p:cNvSpPr>
          <p:nvPr>
            <p:ph type="sldNum" sz="quarter" idx="10"/>
          </p:nvPr>
        </p:nvSpPr>
        <p:spPr/>
        <p:txBody>
          <a:bodyPr/>
          <a:lstStyle/>
          <a:p>
            <a:fld id="{C02CFBA2-A9D5-42A9-9FCE-CAA316B94BBB}" type="slidenum">
              <a:rPr lang="en-US" smtClean="0"/>
              <a:pPr/>
              <a:t>9</a:t>
            </a:fld>
            <a:endParaRPr lang="en-US"/>
          </a:p>
        </p:txBody>
      </p:sp>
    </p:spTree>
    <p:extLst>
      <p:ext uri="{BB962C8B-B14F-4D97-AF65-F5344CB8AC3E}">
        <p14:creationId xmlns:p14="http://schemas.microsoft.com/office/powerpoint/2010/main" val="196315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0"/>
            <a:ext cx="7543800" cy="114300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dirty="0"/>
              <a:t>10/12/16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579893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dirty="0"/>
              <a:t>10/12/16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55392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8"/>
            <a:ext cx="5800725"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dirty="0"/>
              <a:t>10/12/16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030734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dirty="0"/>
              <a:t>10/12/16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extLst>
      <p:ext uri="{BB962C8B-B14F-4D97-AF65-F5344CB8AC3E}">
        <p14:creationId xmlns:p14="http://schemas.microsoft.com/office/powerpoint/2010/main" val="4217913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t>10/12/16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2888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dirty="0"/>
              <a:t>10/12/16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655331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dirty="0"/>
              <a:t>10/12/16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244816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dirty="0"/>
              <a:t>10/12/16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829402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10/12/16</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501054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32ABBEA6-7C60-4B02-AE87-00D78D8422AF}" type="datetimeFigureOut">
              <a:rPr lang="en-US" dirty="0"/>
              <a:t>10/12/16</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462561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4948" cy="822960"/>
          </a:xfrm>
        </p:spPr>
        <p:txBody>
          <a:bodyPr lIns="91440" tIns="0" rIns="91440" bIns="0" anchor="b">
            <a:noAutofit/>
          </a:bodyPr>
          <a:lstStyle>
            <a:lvl1pPr>
              <a:defRPr sz="27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22960" y="5907023"/>
            <a:ext cx="7584948" cy="59436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t>10/12/16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90405805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60" y="1845734"/>
            <a:ext cx="75438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675">
                <a:solidFill>
                  <a:srgbClr val="FFFFFF"/>
                </a:solidFill>
              </a:defRPr>
            </a:lvl1pPr>
          </a:lstStyle>
          <a:p>
            <a:fld id="{98624D31-43A5-475A-80CF-332C9F6DCF35}" type="datetimeFigureOut">
              <a:rPr lang="en-US" dirty="0"/>
              <a:t>10/12/16</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675"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788">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476196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sldNum="0" hdr="0" ftr="0" dt="0"/>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5.png"/><Relationship Id="rId3" Type="http://schemas.openxmlformats.org/officeDocument/2006/relationships/image" Target="file://localhost/Users/moiraalan/Downloads/@@-PION%20PhASE%202%20Suite%20Post%20USA%20/Travel%20/2016/11-Sydney/Different%20forms%20of%20digital%20devised.pn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6.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file://localhost/Users/moiraalan/Pictures/Senior%20Plante%20showrooml%20NY.png" TargetMode="External"/><Relationship Id="rId1" Type="http://schemas.openxmlformats.org/officeDocument/2006/relationships/slideLayout" Target="../slideLayouts/slideLayout9.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2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2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hyperlink" Target="http://digitalinclusionnewslog.itu.int/wp-content/uploads/sites/9/2016/04/Infocomm-Development-Authority-of-Singapore.jpg" TargetMode="External"/><Relationship Id="rId4" Type="http://schemas.openxmlformats.org/officeDocument/2006/relationships/image" Target="../media/image27.jpeg"/><Relationship Id="rId1" Type="http://schemas.openxmlformats.org/officeDocument/2006/relationships/slideLayout" Target="../slideLayouts/slideLayout9.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2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2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1.jpeg"/><Relationship Id="rId3" Type="http://schemas.openxmlformats.org/officeDocument/2006/relationships/image" Target="../media/image3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hyperlink" Target="mailto:HIVEL001@umn.edu" TargetMode="External"/><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3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jpeg"/><Relationship Id="rId5" Type="http://schemas.openxmlformats.org/officeDocument/2006/relationships/image" Target="../media/image6.png"/><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7.jpeg"/><Relationship Id="rId5" Type="http://schemas.openxmlformats.org/officeDocument/2006/relationships/image" Target="../media/image8.jpg"/><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9.jpeg"/><Relationship Id="rId5" Type="http://schemas.openxmlformats.org/officeDocument/2006/relationships/image" Target="../media/image10.emf"/><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1.jpg"/><Relationship Id="rId5" Type="http://schemas.openxmlformats.org/officeDocument/2006/relationships/image" Target="../media/image12.jpeg"/><Relationship Id="rId6" Type="http://schemas.openxmlformats.org/officeDocument/2006/relationships/image" Target="../media/image13.jpeg"/><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extLst>
              <a:ext uri="{28A0092B-C50C-407E-A947-70E740481C1C}">
                <a14:useLocalDpi xmlns:a14="http://schemas.microsoft.com/office/drawing/2010/main" val="0"/>
              </a:ext>
            </a:extLst>
          </a:blip>
          <a:stretch>
            <a:fillRect/>
          </a:stretch>
        </p:blipFill>
        <p:spPr>
          <a:xfrm>
            <a:off x="228600" y="1981200"/>
            <a:ext cx="8686800" cy="2788920"/>
          </a:xfrm>
          <a:prstGeom prst="rect">
            <a:avLst/>
          </a:prstGeom>
        </p:spPr>
      </p:pic>
      <p:sp>
        <p:nvSpPr>
          <p:cNvPr id="3" name="ZoneTexte 2"/>
          <p:cNvSpPr txBox="1"/>
          <p:nvPr/>
        </p:nvSpPr>
        <p:spPr>
          <a:xfrm>
            <a:off x="4114800" y="4876800"/>
            <a:ext cx="4724400" cy="1077218"/>
          </a:xfrm>
          <a:prstGeom prst="rect">
            <a:avLst/>
          </a:prstGeom>
          <a:noFill/>
        </p:spPr>
        <p:txBody>
          <a:bodyPr wrap="square" rtlCol="0">
            <a:spAutoFit/>
          </a:bodyPr>
          <a:lstStyle/>
          <a:p>
            <a:pPr algn="r"/>
            <a:r>
              <a:rPr lang="fr-FR" sz="3200" dirty="0" smtClean="0">
                <a:latin typeface="+mj-lt"/>
              </a:rPr>
              <a:t>Sydney</a:t>
            </a:r>
          </a:p>
          <a:p>
            <a:pPr algn="r"/>
            <a:r>
              <a:rPr lang="fr-FR" sz="3200" dirty="0" smtClean="0">
                <a:latin typeface="+mj-lt"/>
              </a:rPr>
              <a:t>8/9 </a:t>
            </a:r>
            <a:r>
              <a:rPr lang="fr-FR" sz="3200" dirty="0" err="1" smtClean="0">
                <a:latin typeface="+mj-lt"/>
              </a:rPr>
              <a:t>November</a:t>
            </a:r>
            <a:r>
              <a:rPr lang="fr-FR" sz="3200" dirty="0" smtClean="0">
                <a:latin typeface="+mj-lt"/>
              </a:rPr>
              <a:t> 2016 </a:t>
            </a:r>
            <a:endParaRPr lang="fr-FR" sz="3200" dirty="0">
              <a:latin typeface="+mj-lt"/>
            </a:endParaRPr>
          </a:p>
        </p:txBody>
      </p:sp>
    </p:spTree>
    <p:extLst>
      <p:ext uri="{BB962C8B-B14F-4D97-AF65-F5344CB8AC3E}">
        <p14:creationId xmlns:p14="http://schemas.microsoft.com/office/powerpoint/2010/main" val="4953715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257551" y="1405890"/>
            <a:ext cx="5732393" cy="4393592"/>
          </a:xfrm>
        </p:spPr>
        <p:txBody>
          <a:bodyPr>
            <a:normAutofit/>
          </a:bodyPr>
          <a:lstStyle/>
          <a:p>
            <a:pPr marL="0" indent="0">
              <a:lnSpc>
                <a:spcPct val="107000"/>
              </a:lnSpc>
              <a:spcBef>
                <a:spcPts val="0"/>
              </a:spcBef>
              <a:spcAft>
                <a:spcPts val="600"/>
              </a:spcAft>
              <a:buNone/>
            </a:pPr>
            <a:endParaRPr lang="en-US" dirty="0" smtClean="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600"/>
              </a:spcAft>
              <a:buNone/>
            </a:pPr>
            <a:endParaRPr lang="en-US" dirty="0" smtClean="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600"/>
              </a:spcAft>
              <a:buNone/>
            </a:pPr>
            <a:r>
              <a:rPr lang="en-US" sz="4800" dirty="0" smtClean="0">
                <a:latin typeface="Calibri" panose="020F0502020204030204" pitchFamily="34" charset="0"/>
                <a:ea typeface="Calibri" panose="020F0502020204030204" pitchFamily="34" charset="0"/>
                <a:cs typeface="Times New Roman" panose="02020603050405020304" pitchFamily="18" charset="0"/>
              </a:rPr>
              <a:t>Infrastructure </a:t>
            </a:r>
          </a:p>
          <a:p>
            <a:pPr marL="0" indent="0">
              <a:lnSpc>
                <a:spcPct val="107000"/>
              </a:lnSpc>
              <a:spcBef>
                <a:spcPts val="0"/>
              </a:spcBef>
              <a:spcAft>
                <a:spcPts val="600"/>
              </a:spcAft>
              <a:buNone/>
            </a:pPr>
            <a:r>
              <a:rPr lang="en-US" sz="4800" dirty="0" smtClean="0">
                <a:latin typeface="Calibri" panose="020F0502020204030204" pitchFamily="34" charset="0"/>
                <a:ea typeface="Calibri" panose="020F0502020204030204" pitchFamily="34" charset="0"/>
                <a:cs typeface="Times New Roman" panose="02020603050405020304" pitchFamily="18" charset="0"/>
              </a:rPr>
              <a:t>Socio-psychological </a:t>
            </a:r>
          </a:p>
          <a:p>
            <a:pPr marL="0" indent="0">
              <a:lnSpc>
                <a:spcPct val="107000"/>
              </a:lnSpc>
              <a:spcBef>
                <a:spcPts val="0"/>
              </a:spcBef>
              <a:spcAft>
                <a:spcPts val="600"/>
              </a:spcAft>
              <a:buNone/>
            </a:pPr>
            <a:r>
              <a:rPr lang="en-US" sz="4800" dirty="0" smtClean="0">
                <a:latin typeface="Calibri" panose="020F0502020204030204" pitchFamily="34" charset="0"/>
                <a:ea typeface="Calibri" panose="020F0502020204030204" pitchFamily="34" charset="0"/>
                <a:cs typeface="Times New Roman" panose="02020603050405020304" pitchFamily="18" charset="0"/>
              </a:rPr>
              <a:t>Knowledge</a:t>
            </a:r>
            <a:endParaRPr lang="en-US" sz="48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600"/>
              </a:spcAft>
              <a:buNone/>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600"/>
              </a:spcAft>
              <a:buNone/>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Placeholder 6"/>
          <p:cNvSpPr>
            <a:spLocks noGrp="1"/>
          </p:cNvSpPr>
          <p:nvPr>
            <p:ph type="body" sz="half" idx="2"/>
          </p:nvPr>
        </p:nvSpPr>
        <p:spPr/>
        <p:txBody>
          <a:bodyPr>
            <a:normAutofit/>
          </a:bodyPr>
          <a:lstStyle/>
          <a:p>
            <a:pPr algn="ctr"/>
            <a:r>
              <a:rPr lang="en-US" sz="2400" dirty="0" smtClean="0">
                <a:effectLst>
                  <a:outerShdw blurRad="38100" dist="38100" dir="2700000" algn="tl">
                    <a:srgbClr val="000000">
                      <a:alpha val="43137"/>
                    </a:srgbClr>
                  </a:outerShdw>
                </a:effectLst>
              </a:rPr>
              <a:t>Three Factors </a:t>
            </a:r>
            <a:endParaRPr lang="en-US" sz="2400" dirty="0">
              <a:effectLst>
                <a:outerShdw blurRad="38100" dist="38100" dir="2700000" algn="tl">
                  <a:srgbClr val="000000">
                    <a:alpha val="43137"/>
                  </a:srgbClr>
                </a:outerShdw>
              </a:effectLst>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525" y="1112933"/>
            <a:ext cx="2400676" cy="1600450"/>
          </a:xfrm>
          <a:prstGeom prst="rect">
            <a:avLst/>
          </a:prstGeom>
          <a:effectLst>
            <a:softEdge rad="50800"/>
          </a:effectLst>
        </p:spPr>
      </p:pic>
    </p:spTree>
    <p:extLst>
      <p:ext uri="{BB962C8B-B14F-4D97-AF65-F5344CB8AC3E}">
        <p14:creationId xmlns:p14="http://schemas.microsoft.com/office/powerpoint/2010/main" val="28437622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90600" y="5029200"/>
            <a:ext cx="7543800" cy="838201"/>
          </a:xfrm>
        </p:spPr>
        <p:txBody>
          <a:bodyPr>
            <a:normAutofit/>
          </a:bodyPr>
          <a:lstStyle/>
          <a:p>
            <a:r>
              <a:rPr lang="fr-FR" dirty="0" smtClean="0"/>
              <a:t>New technologies </a:t>
            </a:r>
            <a:endParaRPr lang="fr-FR" dirty="0"/>
          </a:p>
        </p:txBody>
      </p:sp>
      <p:sp>
        <p:nvSpPr>
          <p:cNvPr id="7" name="Espace réservé du texte 6"/>
          <p:cNvSpPr>
            <a:spLocks noGrp="1"/>
          </p:cNvSpPr>
          <p:nvPr>
            <p:ph type="body" sz="half" idx="2"/>
          </p:nvPr>
        </p:nvSpPr>
        <p:spPr>
          <a:xfrm>
            <a:off x="1554138" y="6096000"/>
            <a:ext cx="5486400" cy="196493"/>
          </a:xfrm>
        </p:spPr>
        <p:txBody>
          <a:bodyPr/>
          <a:lstStyle/>
          <a:p>
            <a:endParaRPr lang="fr-FR" dirty="0"/>
          </a:p>
        </p:txBody>
      </p:sp>
      <p:pic>
        <p:nvPicPr>
          <p:cNvPr id="3" name="Different forms of digital devised.png" descr="/Users/moiraalan/Downloads/@@-PION PhASE 2 Suite Post USA /Travel /2016/11-Sydney/Different forms of digital devised.png"/>
          <p:cNvPicPr>
            <a:picLocks noGrp="1" noChangeAspect="1"/>
          </p:cNvPicPr>
          <p:nvPr>
            <p:ph type="pic" idx="1"/>
          </p:nvPr>
        </p:nvPicPr>
        <p:blipFill>
          <a:blip r:embed="rId2" r:link="rId3">
            <a:extLst>
              <a:ext uri="{28A0092B-C50C-407E-A947-70E740481C1C}">
                <a14:useLocalDpi xmlns:a14="http://schemas.microsoft.com/office/drawing/2010/main" val="0"/>
              </a:ext>
            </a:extLst>
          </a:blip>
          <a:srcRect t="7314" b="7314"/>
          <a:stretch>
            <a:fillRect/>
          </a:stretch>
        </p:blipFill>
        <p:spPr>
          <a:xfrm>
            <a:off x="228601" y="1"/>
            <a:ext cx="8505732" cy="4572000"/>
          </a:xfrm>
        </p:spPr>
      </p:pic>
    </p:spTree>
    <p:extLst>
      <p:ext uri="{BB962C8B-B14F-4D97-AF65-F5344CB8AC3E}">
        <p14:creationId xmlns:p14="http://schemas.microsoft.com/office/powerpoint/2010/main" val="71043833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533400" y="5029200"/>
            <a:ext cx="8305800" cy="838201"/>
          </a:xfrm>
        </p:spPr>
        <p:txBody>
          <a:bodyPr>
            <a:noAutofit/>
          </a:bodyPr>
          <a:lstStyle/>
          <a:p>
            <a:r>
              <a:rPr lang="fr-FR" sz="3600" dirty="0" smtClean="0"/>
              <a:t>International </a:t>
            </a:r>
            <a:r>
              <a:rPr lang="fr-FR" sz="3600" dirty="0" err="1" smtClean="0"/>
              <a:t>Telecommunications</a:t>
            </a:r>
            <a:r>
              <a:rPr lang="fr-FR" sz="3600" dirty="0" smtClean="0"/>
              <a:t> Union </a:t>
            </a:r>
            <a:endParaRPr lang="fr-FR" sz="3600" dirty="0"/>
          </a:p>
        </p:txBody>
      </p:sp>
      <p:sp>
        <p:nvSpPr>
          <p:cNvPr id="7" name="Espace réservé du texte 6"/>
          <p:cNvSpPr>
            <a:spLocks noGrp="1"/>
          </p:cNvSpPr>
          <p:nvPr>
            <p:ph type="body" sz="half" idx="2"/>
          </p:nvPr>
        </p:nvSpPr>
        <p:spPr>
          <a:xfrm>
            <a:off x="1554138" y="6096000"/>
            <a:ext cx="5486400" cy="196493"/>
          </a:xfrm>
        </p:spPr>
        <p:txBody>
          <a:bodyPr/>
          <a:lstStyle/>
          <a:p>
            <a:endParaRPr lang="fr-FR" dirty="0"/>
          </a:p>
        </p:txBody>
      </p:sp>
      <p:pic>
        <p:nvPicPr>
          <p:cNvPr id="4" name="Espace réservé pour une image  3" descr="uno-itu1 (1).gif"/>
          <p:cNvPicPr>
            <a:picLocks noGrp="1" noChangeAspect="1"/>
          </p:cNvPicPr>
          <p:nvPr>
            <p:ph type="pic" idx="1"/>
          </p:nvPr>
        </p:nvPicPr>
        <p:blipFill>
          <a:blip r:embed="rId2">
            <a:extLst>
              <a:ext uri="{28A0092B-C50C-407E-A947-70E740481C1C}">
                <a14:useLocalDpi xmlns:a14="http://schemas.microsoft.com/office/drawing/2010/main" val="0"/>
              </a:ext>
            </a:extLst>
          </a:blip>
          <a:srcRect t="9688" b="9688"/>
          <a:stretch>
            <a:fillRect/>
          </a:stretch>
        </p:blipFill>
        <p:spPr/>
      </p:pic>
    </p:spTree>
    <p:extLst>
      <p:ext uri="{BB962C8B-B14F-4D97-AF65-F5344CB8AC3E}">
        <p14:creationId xmlns:p14="http://schemas.microsoft.com/office/powerpoint/2010/main" val="247947364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8467" y="228600"/>
            <a:ext cx="9144000" cy="5932539"/>
          </a:xfrm>
          <a:prstGeom prst="rect">
            <a:avLst/>
          </a:prstGeom>
        </p:spPr>
      </p:pic>
      <p:sp>
        <p:nvSpPr>
          <p:cNvPr id="3" name="ZoneTexte 2"/>
          <p:cNvSpPr txBox="1"/>
          <p:nvPr/>
        </p:nvSpPr>
        <p:spPr>
          <a:xfrm>
            <a:off x="609600" y="6172200"/>
            <a:ext cx="8229600" cy="523220"/>
          </a:xfrm>
          <a:prstGeom prst="rect">
            <a:avLst/>
          </a:prstGeom>
          <a:noFill/>
        </p:spPr>
        <p:txBody>
          <a:bodyPr wrap="square" rtlCol="0">
            <a:spAutoFit/>
          </a:bodyPr>
          <a:lstStyle/>
          <a:p>
            <a:r>
              <a:rPr lang="fr-FR" sz="2800" dirty="0" smtClean="0"/>
              <a:t>Global Public </a:t>
            </a:r>
            <a:r>
              <a:rPr lang="fr-FR" sz="2800" dirty="0"/>
              <a:t>I</a:t>
            </a:r>
            <a:r>
              <a:rPr lang="fr-FR" sz="2800" dirty="0" smtClean="0"/>
              <a:t>nclusive Infrastructure </a:t>
            </a:r>
            <a:endParaRPr lang="fr-FR" sz="2800" dirty="0"/>
          </a:p>
        </p:txBody>
      </p:sp>
    </p:spTree>
    <p:extLst>
      <p:ext uri="{BB962C8B-B14F-4D97-AF65-F5344CB8AC3E}">
        <p14:creationId xmlns:p14="http://schemas.microsoft.com/office/powerpoint/2010/main" val="90061597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14400" y="4800599"/>
            <a:ext cx="7543800" cy="1676401"/>
          </a:xfrm>
        </p:spPr>
        <p:txBody>
          <a:bodyPr>
            <a:normAutofit/>
          </a:bodyPr>
          <a:lstStyle/>
          <a:p>
            <a:r>
              <a:rPr lang="fr-FR" dirty="0" smtClean="0"/>
              <a:t>USA – </a:t>
            </a:r>
            <a:r>
              <a:rPr lang="fr-FR" dirty="0" err="1" smtClean="0"/>
              <a:t>Delighted</a:t>
            </a:r>
            <a:r>
              <a:rPr lang="fr-FR" dirty="0" smtClean="0"/>
              <a:t> OATS </a:t>
            </a:r>
            <a:r>
              <a:rPr lang="fr-FR" dirty="0" err="1" smtClean="0"/>
              <a:t>learners</a:t>
            </a:r>
            <a:r>
              <a:rPr lang="fr-FR" dirty="0" smtClean="0"/>
              <a:t> (</a:t>
            </a:r>
            <a:r>
              <a:rPr lang="fr-FR" dirty="0" err="1" smtClean="0"/>
              <a:t>Older</a:t>
            </a:r>
            <a:r>
              <a:rPr lang="fr-FR" dirty="0" smtClean="0"/>
              <a:t> </a:t>
            </a:r>
            <a:r>
              <a:rPr lang="fr-FR" dirty="0" err="1" smtClean="0"/>
              <a:t>Adult</a:t>
            </a:r>
            <a:r>
              <a:rPr lang="fr-FR" dirty="0" smtClean="0"/>
              <a:t> </a:t>
            </a:r>
            <a:r>
              <a:rPr lang="fr-FR" dirty="0" err="1" smtClean="0"/>
              <a:t>Technology</a:t>
            </a:r>
            <a:r>
              <a:rPr lang="fr-FR" dirty="0" smtClean="0"/>
              <a:t> Services) </a:t>
            </a:r>
            <a:br>
              <a:rPr lang="fr-FR" dirty="0" smtClean="0"/>
            </a:br>
            <a:endParaRPr lang="fr-FR" dirty="0"/>
          </a:p>
        </p:txBody>
      </p:sp>
      <p:sp>
        <p:nvSpPr>
          <p:cNvPr id="7" name="Espace réservé du texte 6"/>
          <p:cNvSpPr>
            <a:spLocks noGrp="1"/>
          </p:cNvSpPr>
          <p:nvPr>
            <p:ph type="body" sz="half" idx="2"/>
          </p:nvPr>
        </p:nvSpPr>
        <p:spPr>
          <a:xfrm>
            <a:off x="1554138" y="6096000"/>
            <a:ext cx="5486400" cy="196493"/>
          </a:xfrm>
        </p:spPr>
        <p:txBody>
          <a:bodyPr/>
          <a:lstStyle/>
          <a:p>
            <a:endParaRPr lang="fr-FR" dirty="0"/>
          </a:p>
        </p:txBody>
      </p:sp>
      <p:pic>
        <p:nvPicPr>
          <p:cNvPr id="3" name="Espace réservé pour une image  2" descr="4 happy seniors learning.png"/>
          <p:cNvPicPr>
            <a:picLocks noGrp="1" noChangeAspect="1"/>
          </p:cNvPicPr>
          <p:nvPr>
            <p:ph type="pic" idx="1"/>
          </p:nvPr>
        </p:nvPicPr>
        <p:blipFill>
          <a:blip r:embed="rId3">
            <a:extLst>
              <a:ext uri="{28A0092B-C50C-407E-A947-70E740481C1C}">
                <a14:useLocalDpi xmlns:a14="http://schemas.microsoft.com/office/drawing/2010/main" val="0"/>
              </a:ext>
            </a:extLst>
          </a:blip>
          <a:srcRect t="9067" b="9067"/>
          <a:stretch>
            <a:fillRect/>
          </a:stretch>
        </p:blipFill>
        <p:spPr/>
      </p:pic>
    </p:spTree>
    <p:extLst>
      <p:ext uri="{BB962C8B-B14F-4D97-AF65-F5344CB8AC3E}">
        <p14:creationId xmlns:p14="http://schemas.microsoft.com/office/powerpoint/2010/main" val="104111059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28600" y="5029200"/>
            <a:ext cx="8686800" cy="838201"/>
          </a:xfrm>
        </p:spPr>
        <p:txBody>
          <a:bodyPr>
            <a:normAutofit/>
          </a:bodyPr>
          <a:lstStyle/>
          <a:p>
            <a:r>
              <a:rPr lang="fr-FR" dirty="0" smtClean="0"/>
              <a:t>USA</a:t>
            </a:r>
            <a:r>
              <a:rPr lang="fr-FR" dirty="0"/>
              <a:t> </a:t>
            </a:r>
            <a:r>
              <a:rPr lang="fr-FR" dirty="0" smtClean="0"/>
              <a:t>– Senior </a:t>
            </a:r>
            <a:r>
              <a:rPr lang="fr-FR" dirty="0" err="1" smtClean="0"/>
              <a:t>Planet’s</a:t>
            </a:r>
            <a:r>
              <a:rPr lang="fr-FR" dirty="0" smtClean="0"/>
              <a:t> exploration centre in Manhattan </a:t>
            </a:r>
            <a:endParaRPr lang="fr-FR" dirty="0"/>
          </a:p>
        </p:txBody>
      </p:sp>
      <p:sp>
        <p:nvSpPr>
          <p:cNvPr id="7" name="Espace réservé du texte 6"/>
          <p:cNvSpPr>
            <a:spLocks noGrp="1"/>
          </p:cNvSpPr>
          <p:nvPr>
            <p:ph type="body" sz="half" idx="2"/>
          </p:nvPr>
        </p:nvSpPr>
        <p:spPr>
          <a:xfrm>
            <a:off x="1554138" y="6096000"/>
            <a:ext cx="5486400" cy="457200"/>
          </a:xfrm>
        </p:spPr>
        <p:txBody>
          <a:bodyPr/>
          <a:lstStyle/>
          <a:p>
            <a:endParaRPr lang="fr-FR" dirty="0"/>
          </a:p>
        </p:txBody>
      </p:sp>
      <p:pic>
        <p:nvPicPr>
          <p:cNvPr id="3" name="Senior Plante showrooml NY.png" descr="/Users/moiraalan/Pictures/Senior Plante showrooml NY.png"/>
          <p:cNvPicPr>
            <a:picLocks noGrp="1" noChangeAspect="1"/>
          </p:cNvPicPr>
          <p:nvPr>
            <p:ph type="pic" idx="1"/>
          </p:nvPr>
        </p:nvPicPr>
        <p:blipFill>
          <a:blip r:embed="rId3" r:link="rId4">
            <a:extLst>
              <a:ext uri="{28A0092B-C50C-407E-A947-70E740481C1C}">
                <a14:useLocalDpi xmlns:a14="http://schemas.microsoft.com/office/drawing/2010/main" val="0"/>
              </a:ext>
            </a:extLst>
          </a:blip>
          <a:srcRect t="9120" b="9120"/>
          <a:stretch>
            <a:fillRect/>
          </a:stretch>
        </p:blipFill>
        <p:spPr>
          <a:xfrm>
            <a:off x="-8807" y="0"/>
            <a:ext cx="9143989" cy="4915076"/>
          </a:xfrm>
        </p:spPr>
      </p:pic>
    </p:spTree>
    <p:extLst>
      <p:ext uri="{BB962C8B-B14F-4D97-AF65-F5344CB8AC3E}">
        <p14:creationId xmlns:p14="http://schemas.microsoft.com/office/powerpoint/2010/main" val="71043833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28600"/>
            <a:ext cx="2819400" cy="5867400"/>
          </a:xfrm>
          <a:prstGeom prst="rect">
            <a:avLst/>
          </a:prstGeom>
          <a:noFill/>
          <a:ln>
            <a:noFill/>
          </a:ln>
        </p:spPr>
      </p:pic>
      <p:pic>
        <p:nvPicPr>
          <p:cNvPr id="5" name="Image 4"/>
          <p:cNvPicPr/>
          <p:nvPr/>
        </p:nvPicPr>
        <p:blipFill>
          <a:blip r:embed="rId4">
            <a:extLst>
              <a:ext uri="{28A0092B-C50C-407E-A947-70E740481C1C}">
                <a14:useLocalDpi xmlns:a14="http://schemas.microsoft.com/office/drawing/2010/main" val="0"/>
              </a:ext>
            </a:extLst>
          </a:blip>
          <a:srcRect/>
          <a:stretch>
            <a:fillRect/>
          </a:stretch>
        </p:blipFill>
        <p:spPr bwMode="auto">
          <a:xfrm>
            <a:off x="1447800" y="304800"/>
            <a:ext cx="3886200" cy="3429000"/>
          </a:xfrm>
          <a:prstGeom prst="rect">
            <a:avLst/>
          </a:prstGeom>
          <a:noFill/>
          <a:ln>
            <a:noFill/>
          </a:ln>
        </p:spPr>
      </p:pic>
      <p:pic>
        <p:nvPicPr>
          <p:cNvPr id="6" name="Image 5"/>
          <p:cNvPicPr/>
          <p:nvPr/>
        </p:nvPicPr>
        <p:blipFill>
          <a:blip r:embed="rId5">
            <a:extLst>
              <a:ext uri="{28A0092B-C50C-407E-A947-70E740481C1C}">
                <a14:useLocalDpi xmlns:a14="http://schemas.microsoft.com/office/drawing/2010/main" val="0"/>
              </a:ext>
            </a:extLst>
          </a:blip>
          <a:srcRect/>
          <a:stretch>
            <a:fillRect/>
          </a:stretch>
        </p:blipFill>
        <p:spPr bwMode="auto">
          <a:xfrm>
            <a:off x="1371600" y="3429000"/>
            <a:ext cx="3962400" cy="2590800"/>
          </a:xfrm>
          <a:prstGeom prst="rect">
            <a:avLst/>
          </a:prstGeom>
          <a:noFill/>
          <a:ln>
            <a:noFill/>
          </a:ln>
        </p:spPr>
      </p:pic>
      <p:sp>
        <p:nvSpPr>
          <p:cNvPr id="4" name="ZoneTexte 3"/>
          <p:cNvSpPr txBox="1"/>
          <p:nvPr/>
        </p:nvSpPr>
        <p:spPr>
          <a:xfrm>
            <a:off x="1752600" y="6477000"/>
            <a:ext cx="6781800" cy="523220"/>
          </a:xfrm>
          <a:prstGeom prst="rect">
            <a:avLst/>
          </a:prstGeom>
          <a:noFill/>
        </p:spPr>
        <p:txBody>
          <a:bodyPr wrap="square" rtlCol="0">
            <a:spAutoFit/>
          </a:bodyPr>
          <a:lstStyle/>
          <a:p>
            <a:r>
              <a:rPr lang="fr-FR" sz="2800" dirty="0" smtClean="0"/>
              <a:t>The new </a:t>
            </a:r>
            <a:r>
              <a:rPr lang="fr-FR" sz="2800" dirty="0" err="1" smtClean="0"/>
              <a:t>GenLab</a:t>
            </a:r>
            <a:r>
              <a:rPr lang="fr-FR" sz="2800" dirty="0" smtClean="0"/>
              <a:t> in </a:t>
            </a:r>
            <a:r>
              <a:rPr lang="fr-FR" sz="2800" dirty="0" err="1" smtClean="0"/>
              <a:t>California</a:t>
            </a:r>
            <a:r>
              <a:rPr lang="fr-FR" sz="2800" dirty="0" smtClean="0"/>
              <a:t> </a:t>
            </a:r>
            <a:endParaRPr lang="fr-FR" sz="2800" dirty="0"/>
          </a:p>
        </p:txBody>
      </p:sp>
    </p:spTree>
    <p:extLst>
      <p:ext uri="{BB962C8B-B14F-4D97-AF65-F5344CB8AC3E}">
        <p14:creationId xmlns:p14="http://schemas.microsoft.com/office/powerpoint/2010/main" val="401021263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1295400" y="5029200"/>
            <a:ext cx="6934200" cy="990600"/>
          </a:xfrm>
        </p:spPr>
        <p:txBody>
          <a:bodyPr>
            <a:normAutofit fontScale="90000"/>
          </a:bodyPr>
          <a:lstStyle/>
          <a:p>
            <a:r>
              <a:rPr lang="fr-FR" dirty="0" smtClean="0"/>
              <a:t>USA –Digital Inclusion </a:t>
            </a:r>
            <a:r>
              <a:rPr lang="fr-FR" dirty="0" err="1" smtClean="0"/>
              <a:t>Fellows</a:t>
            </a:r>
            <a:r>
              <a:rPr lang="fr-FR" dirty="0" smtClean="0"/>
              <a:t> </a:t>
            </a:r>
            <a:br>
              <a:rPr lang="fr-FR" dirty="0" smtClean="0"/>
            </a:br>
            <a:r>
              <a:rPr lang="fr-FR" dirty="0" smtClean="0"/>
              <a:t>Google Fibre &amp; </a:t>
            </a:r>
            <a:r>
              <a:rPr lang="fr-FR" dirty="0" err="1"/>
              <a:t>Nonprofit</a:t>
            </a:r>
            <a:r>
              <a:rPr lang="fr-FR" dirty="0"/>
              <a:t> </a:t>
            </a:r>
            <a:r>
              <a:rPr lang="fr-FR" dirty="0" err="1"/>
              <a:t>Technology</a:t>
            </a:r>
            <a:r>
              <a:rPr lang="fr-FR" dirty="0"/>
              <a:t> </a:t>
            </a:r>
            <a:r>
              <a:rPr lang="fr-FR" dirty="0" smtClean="0"/>
              <a:t>Network</a:t>
            </a:r>
            <a:endParaRPr lang="fr-FR" dirty="0"/>
          </a:p>
        </p:txBody>
      </p:sp>
      <p:sp>
        <p:nvSpPr>
          <p:cNvPr id="7" name="Espace réservé du texte 6"/>
          <p:cNvSpPr>
            <a:spLocks noGrp="1"/>
          </p:cNvSpPr>
          <p:nvPr>
            <p:ph type="body" sz="half" idx="2"/>
          </p:nvPr>
        </p:nvSpPr>
        <p:spPr>
          <a:xfrm>
            <a:off x="1554138" y="6172200"/>
            <a:ext cx="5486400" cy="120293"/>
          </a:xfrm>
        </p:spPr>
        <p:txBody>
          <a:bodyPr>
            <a:normAutofit fontScale="92500" lnSpcReduction="20000"/>
          </a:bodyPr>
          <a:lstStyle/>
          <a:p>
            <a:endParaRPr lang="fr-FR" dirty="0"/>
          </a:p>
        </p:txBody>
      </p:sp>
      <p:pic>
        <p:nvPicPr>
          <p:cNvPr id="3" name="Espace réservé pour une image  2" descr="NTEN in lusion fellows DIF-750x500.jpg"/>
          <p:cNvPicPr>
            <a:picLocks noGrp="1" noChangeAspect="1"/>
          </p:cNvPicPr>
          <p:nvPr>
            <p:ph type="pic" idx="1"/>
          </p:nvPr>
        </p:nvPicPr>
        <p:blipFill>
          <a:blip r:embed="rId3">
            <a:extLst>
              <a:ext uri="{28A0092B-C50C-407E-A947-70E740481C1C}">
                <a14:useLocalDpi xmlns:a14="http://schemas.microsoft.com/office/drawing/2010/main" val="0"/>
              </a:ext>
            </a:extLst>
          </a:blip>
          <a:srcRect t="9688" b="9688"/>
          <a:stretch>
            <a:fillRect/>
          </a:stretch>
        </p:blipFill>
        <p:spPr/>
      </p:pic>
    </p:spTree>
    <p:extLst>
      <p:ext uri="{BB962C8B-B14F-4D97-AF65-F5344CB8AC3E}">
        <p14:creationId xmlns:p14="http://schemas.microsoft.com/office/powerpoint/2010/main" val="359955171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28600" y="5029200"/>
            <a:ext cx="8610600" cy="1219200"/>
          </a:xfrm>
        </p:spPr>
        <p:txBody>
          <a:bodyPr>
            <a:noAutofit/>
          </a:bodyPr>
          <a:lstStyle/>
          <a:p>
            <a:r>
              <a:rPr lang="fr-FR" sz="2800" dirty="0" smtClean="0"/>
              <a:t>China  &amp; </a:t>
            </a:r>
            <a:r>
              <a:rPr lang="fr-FR" sz="2800" dirty="0" err="1" smtClean="0"/>
              <a:t>Iceland</a:t>
            </a:r>
            <a:r>
              <a:rPr lang="fr-FR" sz="2800" dirty="0" smtClean="0"/>
              <a:t> </a:t>
            </a:r>
            <a:r>
              <a:rPr lang="fr-FR" sz="2800" dirty="0" err="1" smtClean="0"/>
              <a:t>meet</a:t>
            </a:r>
            <a:r>
              <a:rPr lang="fr-FR" sz="2800" dirty="0" smtClean="0"/>
              <a:t> </a:t>
            </a:r>
            <a:r>
              <a:rPr lang="fr-FR" sz="2800" dirty="0" err="1" smtClean="0"/>
              <a:t>at</a:t>
            </a:r>
            <a:r>
              <a:rPr lang="fr-FR" sz="2800" dirty="0" smtClean="0"/>
              <a:t> the U3A International  </a:t>
            </a:r>
            <a:r>
              <a:rPr lang="fr-FR" sz="2800" dirty="0" err="1" smtClean="0"/>
              <a:t>conference</a:t>
            </a:r>
            <a:r>
              <a:rPr lang="fr-FR" sz="2800" dirty="0" smtClean="0"/>
              <a:t> in Osaka </a:t>
            </a:r>
            <a:br>
              <a:rPr lang="fr-FR" sz="2800" dirty="0" smtClean="0"/>
            </a:br>
            <a:endParaRPr lang="fr-FR" sz="2800" dirty="0"/>
          </a:p>
        </p:txBody>
      </p:sp>
      <p:pic>
        <p:nvPicPr>
          <p:cNvPr id="8" name="Espace réservé pour une image  7" descr="Mr Qicun Yang gets the BALL book.jpg"/>
          <p:cNvPicPr>
            <a:picLocks noGrp="1" noChangeAspect="1"/>
          </p:cNvPicPr>
          <p:nvPr>
            <p:ph type="pic" idx="1"/>
          </p:nvPr>
        </p:nvPicPr>
        <p:blipFill>
          <a:blip r:embed="rId3">
            <a:extLst>
              <a:ext uri="{28A0092B-C50C-407E-A947-70E740481C1C}">
                <a14:useLocalDpi xmlns:a14="http://schemas.microsoft.com/office/drawing/2010/main" val="0"/>
              </a:ext>
            </a:extLst>
          </a:blip>
          <a:srcRect l="12500" r="12500"/>
          <a:stretch>
            <a:fillRect/>
          </a:stretch>
        </p:blipFill>
        <p:spPr/>
      </p:pic>
      <p:sp>
        <p:nvSpPr>
          <p:cNvPr id="7" name="Espace réservé du texte 6"/>
          <p:cNvSpPr>
            <a:spLocks noGrp="1"/>
          </p:cNvSpPr>
          <p:nvPr>
            <p:ph type="body" sz="half" idx="2"/>
          </p:nvPr>
        </p:nvSpPr>
        <p:spPr>
          <a:xfrm>
            <a:off x="1554138" y="6172200"/>
            <a:ext cx="5486400" cy="120293"/>
          </a:xfrm>
        </p:spPr>
        <p:txBody>
          <a:bodyPr>
            <a:normAutofit fontScale="92500" lnSpcReduction="20000"/>
          </a:bodyPr>
          <a:lstStyle/>
          <a:p>
            <a:endParaRPr lang="fr-FR" dirty="0"/>
          </a:p>
        </p:txBody>
      </p:sp>
    </p:spTree>
    <p:extLst>
      <p:ext uri="{BB962C8B-B14F-4D97-AF65-F5344CB8AC3E}">
        <p14:creationId xmlns:p14="http://schemas.microsoft.com/office/powerpoint/2010/main" val="212700444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rotWithShape="1">
          <a:blip r:embed="rId3">
            <a:extLst>
              <a:ext uri="{28A0092B-C50C-407E-A947-70E740481C1C}">
                <a14:useLocalDpi xmlns:a14="http://schemas.microsoft.com/office/drawing/2010/main" val="0"/>
              </a:ext>
            </a:extLst>
          </a:blip>
          <a:srcRect t="8636" b="3397"/>
          <a:stretch/>
        </p:blipFill>
        <p:spPr bwMode="auto">
          <a:xfrm>
            <a:off x="1828800" y="254000"/>
            <a:ext cx="5621655" cy="5994400"/>
          </a:xfrm>
          <a:prstGeom prst="rect">
            <a:avLst/>
          </a:prstGeom>
          <a:noFill/>
          <a:ln>
            <a:noFill/>
          </a:ln>
        </p:spPr>
      </p:pic>
      <p:sp>
        <p:nvSpPr>
          <p:cNvPr id="4" name="ZoneTexte 3"/>
          <p:cNvSpPr txBox="1"/>
          <p:nvPr/>
        </p:nvSpPr>
        <p:spPr>
          <a:xfrm>
            <a:off x="914400" y="6324600"/>
            <a:ext cx="7086600" cy="523220"/>
          </a:xfrm>
          <a:prstGeom prst="rect">
            <a:avLst/>
          </a:prstGeom>
          <a:noFill/>
        </p:spPr>
        <p:txBody>
          <a:bodyPr wrap="square" rtlCol="0">
            <a:spAutoFit/>
          </a:bodyPr>
          <a:lstStyle/>
          <a:p>
            <a:pPr algn="ctr"/>
            <a:r>
              <a:rPr lang="fr-FR" sz="2800" dirty="0" smtClean="0"/>
              <a:t>France – digital  training programs </a:t>
            </a:r>
            <a:endParaRPr lang="fr-FR" sz="2800" dirty="0"/>
          </a:p>
        </p:txBody>
      </p:sp>
    </p:spTree>
    <p:extLst>
      <p:ext uri="{BB962C8B-B14F-4D97-AF65-F5344CB8AC3E}">
        <p14:creationId xmlns:p14="http://schemas.microsoft.com/office/powerpoint/2010/main" val="356679344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38200" y="2057400"/>
            <a:ext cx="7543800" cy="1143000"/>
          </a:xfrm>
        </p:spPr>
        <p:txBody>
          <a:bodyPr>
            <a:normAutofit fontScale="90000"/>
          </a:bodyPr>
          <a:lstStyle/>
          <a:p>
            <a:r>
              <a:rPr lang="en-US" sz="5000" dirty="0" smtClean="0"/>
              <a:t>Bridging the Digital Divide </a:t>
            </a:r>
            <a:r>
              <a:rPr lang="en-US" dirty="0" smtClean="0"/>
              <a:t/>
            </a:r>
            <a:br>
              <a:rPr lang="en-US" dirty="0" smtClean="0"/>
            </a:br>
            <a:r>
              <a:rPr lang="en-US" sz="4000" dirty="0" smtClean="0"/>
              <a:t>Examples from around the world </a:t>
            </a:r>
            <a:endParaRPr lang="en-US" sz="4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72" y="0"/>
            <a:ext cx="2554430" cy="1702953"/>
          </a:xfrm>
          <a:prstGeom prst="rect">
            <a:avLst/>
          </a:prstGeom>
        </p:spPr>
      </p:pic>
      <p:cxnSp>
        <p:nvCxnSpPr>
          <p:cNvPr id="7" name="Straight Connector 6"/>
          <p:cNvCxnSpPr/>
          <p:nvPr/>
        </p:nvCxnSpPr>
        <p:spPr>
          <a:xfrm>
            <a:off x="838200" y="33528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ZoneTexte 1"/>
          <p:cNvSpPr txBox="1"/>
          <p:nvPr/>
        </p:nvSpPr>
        <p:spPr>
          <a:xfrm>
            <a:off x="914400" y="3657600"/>
            <a:ext cx="7239000" cy="2215991"/>
          </a:xfrm>
          <a:prstGeom prst="rect">
            <a:avLst/>
          </a:prstGeom>
          <a:noFill/>
        </p:spPr>
        <p:txBody>
          <a:bodyPr wrap="square" rtlCol="0">
            <a:spAutoFit/>
          </a:bodyPr>
          <a:lstStyle/>
          <a:p>
            <a:r>
              <a:rPr lang="fr-FR" sz="2400" dirty="0" smtClean="0"/>
              <a:t>18th </a:t>
            </a:r>
            <a:r>
              <a:rPr lang="fr-FR" sz="2400" dirty="0" err="1" smtClean="0"/>
              <a:t>Australian</a:t>
            </a:r>
            <a:r>
              <a:rPr lang="fr-FR" sz="2400" dirty="0" smtClean="0"/>
              <a:t> Computer </a:t>
            </a:r>
            <a:r>
              <a:rPr lang="fr-FR" sz="2400" dirty="0" err="1" smtClean="0"/>
              <a:t>Conference</a:t>
            </a:r>
            <a:r>
              <a:rPr lang="fr-FR" sz="2400" dirty="0" smtClean="0"/>
              <a:t> for Seniors Sydney - 8/9 </a:t>
            </a:r>
            <a:r>
              <a:rPr lang="fr-FR" sz="2400" dirty="0" err="1" smtClean="0"/>
              <a:t>November</a:t>
            </a:r>
            <a:r>
              <a:rPr lang="fr-FR" sz="2400" dirty="0" smtClean="0"/>
              <a:t> 2016 </a:t>
            </a:r>
          </a:p>
          <a:p>
            <a:endParaRPr lang="fr-FR" sz="2400" dirty="0" smtClean="0"/>
          </a:p>
          <a:p>
            <a:r>
              <a:rPr lang="fr-FR" sz="2400" dirty="0" smtClean="0"/>
              <a:t>Moira Allan </a:t>
            </a:r>
            <a:endParaRPr lang="fr-FR" sz="2400" dirty="0"/>
          </a:p>
          <a:p>
            <a:r>
              <a:rPr lang="fr-FR" sz="2400" dirty="0" smtClean="0"/>
              <a:t>Co-</a:t>
            </a:r>
            <a:r>
              <a:rPr lang="fr-FR" sz="2400" dirty="0" err="1" smtClean="0"/>
              <a:t>founder</a:t>
            </a:r>
            <a:r>
              <a:rPr lang="fr-FR" sz="2400" dirty="0" smtClean="0"/>
              <a:t> and International </a:t>
            </a:r>
            <a:r>
              <a:rPr lang="fr-FR" sz="2400" dirty="0" err="1" smtClean="0"/>
              <a:t>coordinator</a:t>
            </a:r>
            <a:endParaRPr lang="fr-FR" sz="2400" dirty="0" smtClean="0"/>
          </a:p>
          <a:p>
            <a:endParaRPr lang="fr-FR" dirty="0" smtClean="0"/>
          </a:p>
        </p:txBody>
      </p:sp>
    </p:spTree>
    <p:extLst>
      <p:ext uri="{BB962C8B-B14F-4D97-AF65-F5344CB8AC3E}">
        <p14:creationId xmlns:p14="http://schemas.microsoft.com/office/powerpoint/2010/main" val="378792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28600" y="5029200"/>
            <a:ext cx="8915400" cy="838201"/>
          </a:xfrm>
        </p:spPr>
        <p:txBody>
          <a:bodyPr>
            <a:normAutofit/>
          </a:bodyPr>
          <a:lstStyle/>
          <a:p>
            <a:r>
              <a:rPr lang="fr-FR" dirty="0" err="1" smtClean="0"/>
              <a:t>Poland</a:t>
            </a:r>
            <a:r>
              <a:rPr lang="fr-FR" dirty="0" smtClean="0"/>
              <a:t> – 2 600  « </a:t>
            </a:r>
            <a:r>
              <a:rPr lang="fr-FR" dirty="0" err="1" smtClean="0"/>
              <a:t>Lighthouse</a:t>
            </a:r>
            <a:r>
              <a:rPr lang="fr-FR" dirty="0" smtClean="0"/>
              <a:t> </a:t>
            </a:r>
            <a:r>
              <a:rPr lang="fr-FR" dirty="0" err="1" smtClean="0"/>
              <a:t>keepers</a:t>
            </a:r>
            <a:r>
              <a:rPr lang="fr-FR" dirty="0" smtClean="0"/>
              <a:t> » </a:t>
            </a:r>
            <a:r>
              <a:rPr lang="fr-FR" dirty="0" err="1" smtClean="0"/>
              <a:t>work</a:t>
            </a:r>
            <a:r>
              <a:rPr lang="fr-FR" dirty="0" smtClean="0"/>
              <a:t> in </a:t>
            </a:r>
            <a:r>
              <a:rPr lang="fr-FR" dirty="0" err="1" smtClean="0"/>
              <a:t>their</a:t>
            </a:r>
            <a:r>
              <a:rPr lang="fr-FR" dirty="0" smtClean="0"/>
              <a:t> local </a:t>
            </a:r>
            <a:r>
              <a:rPr lang="fr-FR" dirty="0" err="1" smtClean="0"/>
              <a:t>communities</a:t>
            </a:r>
            <a:r>
              <a:rPr lang="fr-FR" dirty="0" smtClean="0"/>
              <a:t> </a:t>
            </a:r>
            <a:r>
              <a:rPr lang="fr-FR" dirty="0" err="1" smtClean="0"/>
              <a:t>teaching</a:t>
            </a:r>
            <a:r>
              <a:rPr lang="fr-FR" dirty="0" smtClean="0"/>
              <a:t> digital </a:t>
            </a:r>
            <a:r>
              <a:rPr lang="fr-FR" dirty="0" err="1" smtClean="0"/>
              <a:t>skills</a:t>
            </a:r>
            <a:r>
              <a:rPr lang="fr-FR" dirty="0" smtClean="0"/>
              <a:t>    </a:t>
            </a:r>
            <a:endParaRPr lang="fr-FR" dirty="0"/>
          </a:p>
        </p:txBody>
      </p:sp>
      <p:sp>
        <p:nvSpPr>
          <p:cNvPr id="7" name="Espace réservé du texte 6"/>
          <p:cNvSpPr>
            <a:spLocks noGrp="1"/>
          </p:cNvSpPr>
          <p:nvPr>
            <p:ph type="body" sz="half" idx="2"/>
          </p:nvPr>
        </p:nvSpPr>
        <p:spPr>
          <a:xfrm>
            <a:off x="1554138" y="6096000"/>
            <a:ext cx="5486400" cy="196493"/>
          </a:xfrm>
        </p:spPr>
        <p:txBody>
          <a:bodyPr/>
          <a:lstStyle/>
          <a:p>
            <a:endParaRPr lang="fr-FR" dirty="0"/>
          </a:p>
        </p:txBody>
      </p:sp>
      <p:pic>
        <p:nvPicPr>
          <p:cNvPr id="6" name="Espace réservé pour une image  5" descr="Two lighthouses teaching 13245244_969003623218292_1908220756498952525_n.jpg"/>
          <p:cNvPicPr>
            <a:picLocks noGrp="1" noChangeAspect="1"/>
          </p:cNvPicPr>
          <p:nvPr>
            <p:ph type="pic" idx="1"/>
          </p:nvPr>
        </p:nvPicPr>
        <p:blipFill>
          <a:blip r:embed="rId3">
            <a:extLst>
              <a:ext uri="{28A0092B-C50C-407E-A947-70E740481C1C}">
                <a14:useLocalDpi xmlns:a14="http://schemas.microsoft.com/office/drawing/2010/main" val="0"/>
              </a:ext>
            </a:extLst>
          </a:blip>
          <a:srcRect t="14167" b="14167"/>
          <a:stretch>
            <a:fillRect/>
          </a:stretch>
        </p:blipFill>
        <p:spPr/>
      </p:pic>
    </p:spTree>
    <p:extLst>
      <p:ext uri="{BB962C8B-B14F-4D97-AF65-F5344CB8AC3E}">
        <p14:creationId xmlns:p14="http://schemas.microsoft.com/office/powerpoint/2010/main" val="71043833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304800" y="5105400"/>
            <a:ext cx="8458200" cy="838201"/>
          </a:xfrm>
        </p:spPr>
        <p:txBody>
          <a:bodyPr>
            <a:normAutofit/>
          </a:bodyPr>
          <a:lstStyle/>
          <a:p>
            <a:r>
              <a:rPr lang="fr-FR" dirty="0" smtClean="0"/>
              <a:t>Singapore – </a:t>
            </a:r>
            <a:r>
              <a:rPr lang="fr-FR" dirty="0" err="1" smtClean="0"/>
              <a:t>intergenerational</a:t>
            </a:r>
            <a:r>
              <a:rPr lang="fr-FR" dirty="0" smtClean="0"/>
              <a:t> IT </a:t>
            </a:r>
            <a:r>
              <a:rPr lang="fr-FR" dirty="0" err="1" smtClean="0"/>
              <a:t>bootcamps</a:t>
            </a:r>
            <a:r>
              <a:rPr lang="fr-FR" dirty="0" smtClean="0"/>
              <a:t> </a:t>
            </a:r>
            <a:r>
              <a:rPr lang="fr-FR" dirty="0" err="1" smtClean="0"/>
              <a:t>work</a:t>
            </a:r>
            <a:r>
              <a:rPr lang="fr-FR" dirty="0" smtClean="0"/>
              <a:t> </a:t>
            </a:r>
            <a:r>
              <a:rPr lang="fr-FR" dirty="0" err="1" smtClean="0"/>
              <a:t>wonders</a:t>
            </a:r>
            <a:r>
              <a:rPr lang="fr-FR" dirty="0" smtClean="0"/>
              <a:t>  </a:t>
            </a:r>
            <a:endParaRPr lang="fr-FR" dirty="0"/>
          </a:p>
        </p:txBody>
      </p:sp>
      <p:sp>
        <p:nvSpPr>
          <p:cNvPr id="7" name="Espace réservé du texte 6"/>
          <p:cNvSpPr>
            <a:spLocks noGrp="1"/>
          </p:cNvSpPr>
          <p:nvPr>
            <p:ph type="body" sz="half" idx="2"/>
          </p:nvPr>
        </p:nvSpPr>
        <p:spPr>
          <a:xfrm>
            <a:off x="1554138" y="6096000"/>
            <a:ext cx="5486400" cy="196493"/>
          </a:xfrm>
        </p:spPr>
        <p:txBody>
          <a:bodyPr/>
          <a:lstStyle/>
          <a:p>
            <a:endParaRPr lang="fr-FR" dirty="0"/>
          </a:p>
        </p:txBody>
      </p:sp>
      <p:pic>
        <p:nvPicPr>
          <p:cNvPr id="6" name="Espace réservé pour une image  5">
            <a:hlinkClick r:id="rId3"/>
          </p:cNvPr>
          <p:cNvPicPr>
            <a:picLocks noGrp="1"/>
          </p:cNvPicPr>
          <p:nvPr>
            <p:ph type="pic" idx="1"/>
          </p:nvPr>
        </p:nvPicPr>
        <p:blipFill>
          <a:blip r:embed="rId4">
            <a:extLst>
              <a:ext uri="{28A0092B-C50C-407E-A947-70E740481C1C}">
                <a14:useLocalDpi xmlns:a14="http://schemas.microsoft.com/office/drawing/2010/main" val="0"/>
              </a:ext>
            </a:extLst>
          </a:blip>
          <a:srcRect t="2202" b="2202"/>
          <a:stretch>
            <a:fillRect/>
          </a:stretch>
        </p:blipFill>
        <p:spPr bwMode="auto">
          <a:prstGeom prst="rect">
            <a:avLst/>
          </a:prstGeom>
          <a:noFill/>
          <a:ln>
            <a:noFill/>
          </a:ln>
        </p:spPr>
      </p:pic>
    </p:spTree>
    <p:extLst>
      <p:ext uri="{BB962C8B-B14F-4D97-AF65-F5344CB8AC3E}">
        <p14:creationId xmlns:p14="http://schemas.microsoft.com/office/powerpoint/2010/main" val="357249216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762000" y="5334000"/>
            <a:ext cx="7543800" cy="1066800"/>
          </a:xfrm>
        </p:spPr>
        <p:txBody>
          <a:bodyPr>
            <a:normAutofit fontScale="90000"/>
          </a:bodyPr>
          <a:lstStyle/>
          <a:p>
            <a:r>
              <a:rPr lang="fr-FR" dirty="0" smtClean="0"/>
              <a:t/>
            </a:r>
            <a:br>
              <a:rPr lang="fr-FR" dirty="0" smtClean="0"/>
            </a:br>
            <a:r>
              <a:rPr lang="fr-FR" dirty="0" smtClean="0"/>
              <a:t/>
            </a:r>
            <a:br>
              <a:rPr lang="fr-FR" dirty="0" smtClean="0"/>
            </a:br>
            <a:r>
              <a:rPr lang="fr-FR" dirty="0"/>
              <a:t/>
            </a:r>
            <a:br>
              <a:rPr lang="fr-FR" dirty="0"/>
            </a:br>
            <a:r>
              <a:rPr lang="fr-FR" dirty="0" smtClean="0"/>
              <a:t/>
            </a:r>
            <a:br>
              <a:rPr lang="fr-FR" dirty="0" smtClean="0"/>
            </a:br>
            <a:r>
              <a:rPr lang="fr-FR" dirty="0"/>
              <a:t/>
            </a:r>
            <a:br>
              <a:rPr lang="fr-FR" dirty="0"/>
            </a:br>
            <a:r>
              <a:rPr lang="fr-FR" dirty="0" smtClean="0"/>
              <a:t/>
            </a:r>
            <a:br>
              <a:rPr lang="fr-FR" dirty="0" smtClean="0"/>
            </a:br>
            <a:r>
              <a:rPr lang="fr-FR" dirty="0" err="1" smtClean="0"/>
              <a:t>Japan</a:t>
            </a:r>
            <a:r>
              <a:rPr lang="fr-FR" dirty="0" smtClean="0"/>
              <a:t> – ITC – the </a:t>
            </a:r>
            <a:r>
              <a:rPr lang="fr-FR" dirty="0" err="1" smtClean="0"/>
              <a:t>driving</a:t>
            </a:r>
            <a:r>
              <a:rPr lang="fr-FR" dirty="0" smtClean="0"/>
              <a:t> force to </a:t>
            </a:r>
            <a:r>
              <a:rPr lang="fr-FR" dirty="0" err="1" smtClean="0"/>
              <a:t>transform</a:t>
            </a:r>
            <a:r>
              <a:rPr lang="fr-FR" dirty="0" smtClean="0"/>
              <a:t> and </a:t>
            </a:r>
            <a:r>
              <a:rPr lang="fr-FR" dirty="0" err="1" smtClean="0"/>
              <a:t>develop</a:t>
            </a:r>
            <a:r>
              <a:rPr lang="fr-FR" dirty="0" smtClean="0"/>
              <a:t> society </a:t>
            </a:r>
            <a:br>
              <a:rPr lang="fr-FR" dirty="0" smtClean="0"/>
            </a:br>
            <a:endParaRPr lang="fr-FR" dirty="0"/>
          </a:p>
        </p:txBody>
      </p:sp>
      <p:sp>
        <p:nvSpPr>
          <p:cNvPr id="7" name="Espace réservé du texte 6"/>
          <p:cNvSpPr>
            <a:spLocks noGrp="1"/>
          </p:cNvSpPr>
          <p:nvPr>
            <p:ph type="body" sz="half" idx="2"/>
          </p:nvPr>
        </p:nvSpPr>
        <p:spPr>
          <a:xfrm>
            <a:off x="1554138" y="6096000"/>
            <a:ext cx="5486400" cy="196493"/>
          </a:xfrm>
        </p:spPr>
        <p:txBody>
          <a:bodyPr/>
          <a:lstStyle/>
          <a:p>
            <a:endParaRPr lang="fr-FR" dirty="0"/>
          </a:p>
        </p:txBody>
      </p:sp>
      <p:pic>
        <p:nvPicPr>
          <p:cNvPr id="3" name="Espace réservé pour une image  2" descr="japan-flag-std.jpg"/>
          <p:cNvPicPr>
            <a:picLocks noGrp="1" noChangeAspect="1"/>
          </p:cNvPicPr>
          <p:nvPr>
            <p:ph type="pic" idx="1"/>
          </p:nvPr>
        </p:nvPicPr>
        <p:blipFill>
          <a:blip r:embed="rId3">
            <a:extLst>
              <a:ext uri="{28A0092B-C50C-407E-A947-70E740481C1C}">
                <a14:useLocalDpi xmlns:a14="http://schemas.microsoft.com/office/drawing/2010/main" val="0"/>
              </a:ext>
            </a:extLst>
          </a:blip>
          <a:srcRect t="23125" b="23125"/>
          <a:stretch>
            <a:fillRect/>
          </a:stretch>
        </p:blipFill>
        <p:spPr/>
      </p:pic>
    </p:spTree>
    <p:extLst>
      <p:ext uri="{BB962C8B-B14F-4D97-AF65-F5344CB8AC3E}">
        <p14:creationId xmlns:p14="http://schemas.microsoft.com/office/powerpoint/2010/main" val="354343004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257551" y="1405890"/>
            <a:ext cx="5732393" cy="4393592"/>
          </a:xfrm>
        </p:spPr>
        <p:txBody>
          <a:bodyPr>
            <a:normAutofit/>
          </a:bodyPr>
          <a:lstStyle/>
          <a:p>
            <a:pPr marL="0" indent="0">
              <a:lnSpc>
                <a:spcPct val="107000"/>
              </a:lnSpc>
              <a:spcBef>
                <a:spcPts val="0"/>
              </a:spcBef>
              <a:spcAft>
                <a:spcPts val="600"/>
              </a:spcAft>
              <a:buNone/>
            </a:pPr>
            <a:endParaRPr lang="en-US" dirty="0" smtClean="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600"/>
              </a:spcAft>
              <a:buNone/>
            </a:pPr>
            <a:endParaRPr lang="en-US" dirty="0" smtClean="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600"/>
              </a:spcAft>
              <a:buNone/>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600"/>
              </a:spcAft>
              <a:buNone/>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Placeholder 6"/>
          <p:cNvSpPr>
            <a:spLocks noGrp="1"/>
          </p:cNvSpPr>
          <p:nvPr>
            <p:ph type="body" sz="half" idx="2"/>
          </p:nvPr>
        </p:nvSpPr>
        <p:spPr/>
        <p:txBody>
          <a:bodyPr>
            <a:normAutofit/>
          </a:bodyPr>
          <a:lstStyle/>
          <a:p>
            <a:pPr algn="ctr"/>
            <a:r>
              <a:rPr lang="en-US" sz="5400" dirty="0" smtClean="0">
                <a:effectLst>
                  <a:outerShdw blurRad="38100" dist="38100" dir="2700000" algn="tl">
                    <a:srgbClr val="000000">
                      <a:alpha val="43137"/>
                    </a:srgbClr>
                  </a:outerShdw>
                </a:effectLst>
              </a:rPr>
              <a:t>Japan’s Major areas</a:t>
            </a:r>
          </a:p>
          <a:p>
            <a:pPr algn="ctr"/>
            <a:r>
              <a:rPr lang="en-US" sz="5400" dirty="0" smtClean="0">
                <a:effectLst>
                  <a:outerShdw blurRad="38100" dist="38100" dir="2700000" algn="tl">
                    <a:srgbClr val="000000">
                      <a:alpha val="43137"/>
                    </a:srgbClr>
                  </a:outerShdw>
                </a:effectLst>
              </a:rPr>
              <a:t> </a:t>
            </a:r>
            <a:endParaRPr lang="en-US" sz="5400" dirty="0">
              <a:effectLst>
                <a:outerShdw blurRad="38100" dist="38100" dir="2700000" algn="tl">
                  <a:srgbClr val="000000">
                    <a:alpha val="43137"/>
                  </a:srgbClr>
                </a:outerShdw>
              </a:effectLst>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525" y="1112933"/>
            <a:ext cx="2400676" cy="1600450"/>
          </a:xfrm>
          <a:prstGeom prst="rect">
            <a:avLst/>
          </a:prstGeom>
          <a:effectLst>
            <a:softEdge rad="50800"/>
          </a:effectLst>
        </p:spPr>
      </p:pic>
      <p:sp>
        <p:nvSpPr>
          <p:cNvPr id="4" name="Rectangle 3"/>
          <p:cNvSpPr/>
          <p:nvPr/>
        </p:nvSpPr>
        <p:spPr>
          <a:xfrm>
            <a:off x="3429000" y="228600"/>
            <a:ext cx="5486400" cy="6186310"/>
          </a:xfrm>
          <a:prstGeom prst="rect">
            <a:avLst/>
          </a:prstGeom>
        </p:spPr>
        <p:txBody>
          <a:bodyPr wrap="square">
            <a:spAutoFit/>
          </a:bodyPr>
          <a:lstStyle/>
          <a:p>
            <a:pPr marL="571500" indent="-571500">
              <a:buFont typeface="Arial"/>
              <a:buChar char="•"/>
            </a:pPr>
            <a:r>
              <a:rPr lang="en-AU" sz="3600" dirty="0"/>
              <a:t>e-</a:t>
            </a:r>
            <a:r>
              <a:rPr lang="en-AU" sz="3600" dirty="0" smtClean="0"/>
              <a:t>Government</a:t>
            </a:r>
          </a:p>
          <a:p>
            <a:pPr marL="571500" indent="-571500">
              <a:buFont typeface="Arial"/>
              <a:buChar char="•"/>
            </a:pPr>
            <a:r>
              <a:rPr lang="en-AU" sz="3600" dirty="0" smtClean="0"/>
              <a:t>Healthcare  </a:t>
            </a:r>
            <a:endParaRPr lang="en-US" sz="3600" dirty="0"/>
          </a:p>
          <a:p>
            <a:pPr marL="571500" indent="-571500">
              <a:buFont typeface="Arial"/>
              <a:buChar char="•"/>
            </a:pPr>
            <a:r>
              <a:rPr lang="en-AU" sz="3600" dirty="0"/>
              <a:t>New traffic systems</a:t>
            </a:r>
            <a:endParaRPr lang="en-US" sz="3600" dirty="0"/>
          </a:p>
          <a:p>
            <a:pPr marL="571500" indent="-571500">
              <a:buFont typeface="Arial"/>
              <a:buChar char="•"/>
            </a:pPr>
            <a:r>
              <a:rPr lang="en-AU" sz="3600" dirty="0"/>
              <a:t>Disaster </a:t>
            </a:r>
            <a:r>
              <a:rPr lang="en-AU" sz="3600" dirty="0" smtClean="0"/>
              <a:t>prevention</a:t>
            </a:r>
          </a:p>
          <a:p>
            <a:pPr marL="571500" indent="-571500">
              <a:buFont typeface="Arial"/>
              <a:buChar char="•"/>
            </a:pPr>
            <a:r>
              <a:rPr lang="en-AU" sz="3600" dirty="0" smtClean="0"/>
              <a:t>Housing </a:t>
            </a:r>
            <a:r>
              <a:rPr lang="en-AU" sz="3600" dirty="0"/>
              <a:t>– </a:t>
            </a:r>
            <a:r>
              <a:rPr lang="en-AU" sz="3600" dirty="0" smtClean="0"/>
              <a:t>smart </a:t>
            </a:r>
            <a:r>
              <a:rPr lang="en-AU" sz="3600" dirty="0"/>
              <a:t>homes </a:t>
            </a:r>
            <a:endParaRPr lang="en-US" sz="3600" dirty="0"/>
          </a:p>
          <a:p>
            <a:pPr marL="571500" indent="-571500">
              <a:buFont typeface="Arial"/>
              <a:buChar char="•"/>
            </a:pPr>
            <a:r>
              <a:rPr lang="en-AU" sz="3600" dirty="0"/>
              <a:t>Lifelong </a:t>
            </a:r>
            <a:r>
              <a:rPr lang="en-AU" sz="3600" dirty="0" smtClean="0"/>
              <a:t>education </a:t>
            </a:r>
          </a:p>
          <a:p>
            <a:pPr marL="571500" indent="-571500">
              <a:buFont typeface="Arial"/>
              <a:buChar char="•"/>
            </a:pPr>
            <a:r>
              <a:rPr lang="en-AU" sz="3600" dirty="0" smtClean="0"/>
              <a:t>Social </a:t>
            </a:r>
            <a:r>
              <a:rPr lang="en-AU" sz="3600" dirty="0"/>
              <a:t>participation </a:t>
            </a:r>
            <a:endParaRPr lang="en-AU" sz="3600" dirty="0" smtClean="0"/>
          </a:p>
          <a:p>
            <a:pPr marL="571500" indent="-571500">
              <a:buFont typeface="Arial"/>
              <a:buChar char="•"/>
            </a:pPr>
            <a:r>
              <a:rPr lang="en-AU" sz="3600" dirty="0" smtClean="0"/>
              <a:t>Pro</a:t>
            </a:r>
            <a:r>
              <a:rPr lang="en-AU" sz="3600" dirty="0"/>
              <a:t>-elderly </a:t>
            </a:r>
            <a:r>
              <a:rPr lang="en-AU" sz="3600" dirty="0" smtClean="0"/>
              <a:t>employment</a:t>
            </a:r>
          </a:p>
          <a:p>
            <a:pPr marL="571500" indent="-571500">
              <a:buFont typeface="Arial"/>
              <a:buChar char="•"/>
            </a:pPr>
            <a:r>
              <a:rPr lang="en-AU" sz="3600" dirty="0" smtClean="0"/>
              <a:t>Nursing </a:t>
            </a:r>
            <a:r>
              <a:rPr lang="en-AU" sz="3600" dirty="0"/>
              <a:t>care</a:t>
            </a:r>
            <a:endParaRPr lang="en-US" sz="3600" dirty="0"/>
          </a:p>
          <a:p>
            <a:pPr marL="571500" indent="-571500">
              <a:buFont typeface="Arial"/>
              <a:buChar char="•"/>
            </a:pPr>
            <a:r>
              <a:rPr lang="en-AU" sz="3600" dirty="0"/>
              <a:t>Safe and secure systems </a:t>
            </a:r>
            <a:endParaRPr lang="en-US" sz="3600" dirty="0"/>
          </a:p>
          <a:p>
            <a:pPr marL="571500" indent="-571500">
              <a:buFont typeface="Arial"/>
              <a:buChar char="•"/>
            </a:pPr>
            <a:r>
              <a:rPr lang="en-AU" sz="3600" dirty="0" smtClean="0"/>
              <a:t>ICT </a:t>
            </a:r>
            <a:r>
              <a:rPr lang="en-AU" sz="3600" dirty="0"/>
              <a:t>for an aging society </a:t>
            </a:r>
            <a:endParaRPr lang="en-US" sz="3600" dirty="0"/>
          </a:p>
        </p:txBody>
      </p:sp>
    </p:spTree>
    <p:extLst>
      <p:ext uri="{BB962C8B-B14F-4D97-AF65-F5344CB8AC3E}">
        <p14:creationId xmlns:p14="http://schemas.microsoft.com/office/powerpoint/2010/main" val="26109501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381000" y="5105400"/>
            <a:ext cx="8305800" cy="914400"/>
          </a:xfrm>
        </p:spPr>
        <p:txBody>
          <a:bodyPr>
            <a:normAutofit/>
          </a:bodyPr>
          <a:lstStyle/>
          <a:p>
            <a:r>
              <a:rPr lang="fr-FR" dirty="0" err="1" smtClean="0"/>
              <a:t>Mongolia’s</a:t>
            </a:r>
            <a:r>
              <a:rPr lang="fr-FR" dirty="0" smtClean="0"/>
              <a:t> Liberal </a:t>
            </a:r>
            <a:r>
              <a:rPr lang="fr-FR" dirty="0" err="1" smtClean="0"/>
              <a:t>Federation</a:t>
            </a:r>
            <a:r>
              <a:rPr lang="fr-FR" dirty="0" smtClean="0"/>
              <a:t> of Senior </a:t>
            </a:r>
            <a:r>
              <a:rPr lang="fr-FR" dirty="0" err="1" smtClean="0"/>
              <a:t>Citizens</a:t>
            </a:r>
            <a:r>
              <a:rPr lang="fr-FR" dirty="0" smtClean="0"/>
              <a:t> </a:t>
            </a:r>
            <a:r>
              <a:rPr lang="fr-FR" dirty="0" err="1" smtClean="0"/>
              <a:t>leading</a:t>
            </a:r>
            <a:r>
              <a:rPr lang="fr-FR" dirty="0" smtClean="0"/>
              <a:t> digital training</a:t>
            </a:r>
            <a:endParaRPr lang="fr-FR" dirty="0"/>
          </a:p>
        </p:txBody>
      </p:sp>
      <p:sp>
        <p:nvSpPr>
          <p:cNvPr id="7" name="Espace réservé du texte 6"/>
          <p:cNvSpPr>
            <a:spLocks noGrp="1"/>
          </p:cNvSpPr>
          <p:nvPr>
            <p:ph type="body" sz="half" idx="2"/>
          </p:nvPr>
        </p:nvSpPr>
        <p:spPr>
          <a:xfrm>
            <a:off x="1554138" y="6096000"/>
            <a:ext cx="5486400" cy="196493"/>
          </a:xfrm>
        </p:spPr>
        <p:txBody>
          <a:bodyPr/>
          <a:lstStyle/>
          <a:p>
            <a:endParaRPr lang="fr-FR" dirty="0"/>
          </a:p>
        </p:txBody>
      </p:sp>
      <p:pic>
        <p:nvPicPr>
          <p:cNvPr id="6" name="Picture 1" descr="D:\МАЧХ_BATKHISHIG\8. SURGALT\COMPUTER СУРГАЛТ\1 deh surgalt\IMG_0122.JPG"/>
          <p:cNvPicPr>
            <a:picLocks noGrp="1"/>
          </p:cNvPicPr>
          <p:nvPr>
            <p:ph type="pic" idx="1"/>
          </p:nvPr>
        </p:nvPicPr>
        <p:blipFill>
          <a:blip r:embed="rId3" cstate="print">
            <a:extLst>
              <a:ext uri="{28A0092B-C50C-407E-A947-70E740481C1C}">
                <a14:useLocalDpi xmlns:a14="http://schemas.microsoft.com/office/drawing/2010/main" val="0"/>
              </a:ext>
            </a:extLst>
          </a:blip>
          <a:srcRect t="9688" b="9688"/>
          <a:stretch>
            <a:fillRect/>
          </a:stretch>
        </p:blipFill>
        <p:spPr bwMode="auto">
          <a:prstGeom prst="rect">
            <a:avLst/>
          </a:prstGeom>
          <a:ln>
            <a:noFill/>
          </a:ln>
          <a:effectLst>
            <a:softEdge rad="112500"/>
          </a:effectLst>
        </p:spPr>
      </p:pic>
    </p:spTree>
    <p:extLst>
      <p:ext uri="{BB962C8B-B14F-4D97-AF65-F5344CB8AC3E}">
        <p14:creationId xmlns:p14="http://schemas.microsoft.com/office/powerpoint/2010/main" val="63904551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762000" y="5105400"/>
            <a:ext cx="7543800" cy="838201"/>
          </a:xfrm>
        </p:spPr>
        <p:txBody>
          <a:bodyPr>
            <a:normAutofit/>
          </a:bodyPr>
          <a:lstStyle/>
          <a:p>
            <a:r>
              <a:rPr lang="fr-FR" dirty="0" err="1" smtClean="0"/>
              <a:t>Mongolia</a:t>
            </a:r>
            <a:r>
              <a:rPr lang="fr-FR" dirty="0" smtClean="0"/>
              <a:t> – graduation time </a:t>
            </a:r>
            <a:endParaRPr lang="fr-FR" dirty="0"/>
          </a:p>
        </p:txBody>
      </p:sp>
      <p:sp>
        <p:nvSpPr>
          <p:cNvPr id="7" name="Espace réservé du texte 6"/>
          <p:cNvSpPr>
            <a:spLocks noGrp="1"/>
          </p:cNvSpPr>
          <p:nvPr>
            <p:ph type="body" sz="half" idx="2"/>
          </p:nvPr>
        </p:nvSpPr>
        <p:spPr>
          <a:xfrm>
            <a:off x="1554138" y="6096000"/>
            <a:ext cx="5486400" cy="196493"/>
          </a:xfrm>
        </p:spPr>
        <p:txBody>
          <a:bodyPr/>
          <a:lstStyle/>
          <a:p>
            <a:endParaRPr lang="fr-FR" dirty="0"/>
          </a:p>
        </p:txBody>
      </p:sp>
      <p:pic>
        <p:nvPicPr>
          <p:cNvPr id="6" name="Picture 15" descr="D:\МАЧХ_BATKHISHIG\8. SURGALT\COMPUTER СУРГАЛТ\4 deh surgalt\zurag 4\IMG_2462-1024x682.jpg"/>
          <p:cNvPicPr>
            <a:picLocks noGrp="1"/>
          </p:cNvPicPr>
          <p:nvPr>
            <p:ph type="pic" idx="1"/>
          </p:nvPr>
        </p:nvPicPr>
        <p:blipFill>
          <a:blip r:embed="rId2">
            <a:extLst>
              <a:ext uri="{28A0092B-C50C-407E-A947-70E740481C1C}">
                <a14:useLocalDpi xmlns:a14="http://schemas.microsoft.com/office/drawing/2010/main" val="0"/>
              </a:ext>
            </a:extLst>
          </a:blip>
          <a:srcRect t="9648" b="9648"/>
          <a:stretch>
            <a:fillRect/>
          </a:stretch>
        </p:blipFill>
        <p:spPr bwMode="auto">
          <a:prstGeom prst="rect">
            <a:avLst/>
          </a:prstGeom>
          <a:ln>
            <a:noFill/>
          </a:ln>
          <a:effectLst>
            <a:softEdge rad="112500"/>
          </a:effectLst>
        </p:spPr>
      </p:pic>
    </p:spTree>
    <p:extLst>
      <p:ext uri="{BB962C8B-B14F-4D97-AF65-F5344CB8AC3E}">
        <p14:creationId xmlns:p14="http://schemas.microsoft.com/office/powerpoint/2010/main" val="300674423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1295400" y="5029200"/>
            <a:ext cx="6934200" cy="990600"/>
          </a:xfrm>
        </p:spPr>
        <p:txBody>
          <a:bodyPr>
            <a:normAutofit/>
          </a:bodyPr>
          <a:lstStyle/>
          <a:p>
            <a:r>
              <a:rPr lang="fr-FR" dirty="0" smtClean="0"/>
              <a:t>South </a:t>
            </a:r>
            <a:r>
              <a:rPr lang="fr-FR" dirty="0" err="1" smtClean="0"/>
              <a:t>Africa</a:t>
            </a:r>
            <a:r>
              <a:rPr lang="fr-FR" dirty="0" smtClean="0"/>
              <a:t> – </a:t>
            </a:r>
            <a:r>
              <a:rPr lang="fr-FR" dirty="0" err="1" smtClean="0"/>
              <a:t>priority</a:t>
            </a:r>
            <a:r>
              <a:rPr lang="fr-FR" dirty="0" smtClean="0"/>
              <a:t> to </a:t>
            </a:r>
            <a:r>
              <a:rPr lang="fr-FR" dirty="0" err="1" smtClean="0"/>
              <a:t>young</a:t>
            </a:r>
            <a:r>
              <a:rPr lang="fr-FR" dirty="0" smtClean="0"/>
              <a:t> people </a:t>
            </a:r>
            <a:endParaRPr lang="fr-FR" dirty="0"/>
          </a:p>
        </p:txBody>
      </p:sp>
      <p:sp>
        <p:nvSpPr>
          <p:cNvPr id="7" name="Espace réservé du texte 6"/>
          <p:cNvSpPr>
            <a:spLocks noGrp="1"/>
          </p:cNvSpPr>
          <p:nvPr>
            <p:ph type="body" sz="half" idx="2"/>
          </p:nvPr>
        </p:nvSpPr>
        <p:spPr>
          <a:xfrm>
            <a:off x="1554138" y="6172200"/>
            <a:ext cx="5486400" cy="120293"/>
          </a:xfrm>
        </p:spPr>
        <p:txBody>
          <a:bodyPr>
            <a:normAutofit fontScale="92500" lnSpcReduction="20000"/>
          </a:bodyPr>
          <a:lstStyle/>
          <a:p>
            <a:endParaRPr lang="fr-FR" dirty="0"/>
          </a:p>
        </p:txBody>
      </p:sp>
      <p:pic>
        <p:nvPicPr>
          <p:cNvPr id="6" name="Image 5"/>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
            <a:ext cx="5486400" cy="4859972"/>
          </a:xfrm>
          <a:prstGeom prst="rect">
            <a:avLst/>
          </a:prstGeom>
          <a:noFill/>
          <a:ln>
            <a:noFill/>
          </a:ln>
        </p:spPr>
      </p:pic>
      <p:pic>
        <p:nvPicPr>
          <p:cNvPr id="9" name="Espace réservé pour une image  8"/>
          <p:cNvPicPr>
            <a:picLocks noGrp="1"/>
          </p:cNvPicPr>
          <p:nvPr>
            <p:ph type="pic" idx="1"/>
          </p:nvPr>
        </p:nvPicPr>
        <p:blipFill>
          <a:blip r:embed="rId2">
            <a:extLst>
              <a:ext uri="{28A0092B-C50C-407E-A947-70E740481C1C}">
                <a14:useLocalDpi xmlns:a14="http://schemas.microsoft.com/office/drawing/2010/main" val="0"/>
              </a:ext>
            </a:extLst>
          </a:blip>
          <a:srcRect t="14167" b="14167"/>
          <a:stretch>
            <a:fillRect/>
          </a:stretch>
        </p:blipFill>
        <p:spPr bwMode="auto">
          <a:prstGeom prst="rect">
            <a:avLst/>
          </a:prstGeom>
          <a:noFill/>
          <a:ln>
            <a:noFill/>
          </a:ln>
        </p:spPr>
      </p:pic>
    </p:spTree>
    <p:extLst>
      <p:ext uri="{BB962C8B-B14F-4D97-AF65-F5344CB8AC3E}">
        <p14:creationId xmlns:p14="http://schemas.microsoft.com/office/powerpoint/2010/main" val="220262961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762000" y="5029200"/>
            <a:ext cx="7848600" cy="990600"/>
          </a:xfrm>
        </p:spPr>
        <p:txBody>
          <a:bodyPr>
            <a:normAutofit/>
          </a:bodyPr>
          <a:lstStyle/>
          <a:p>
            <a:r>
              <a:rPr lang="fr-FR" sz="3600" dirty="0" err="1"/>
              <a:t>S</a:t>
            </a:r>
            <a:r>
              <a:rPr lang="fr-FR" sz="3600" dirty="0" err="1" smtClean="0"/>
              <a:t>cientifically</a:t>
            </a:r>
            <a:r>
              <a:rPr lang="fr-FR" sz="3600" dirty="0" smtClean="0"/>
              <a:t> </a:t>
            </a:r>
            <a:r>
              <a:rPr lang="fr-FR" sz="3600" dirty="0" err="1" smtClean="0"/>
              <a:t>proved</a:t>
            </a:r>
            <a:r>
              <a:rPr lang="fr-FR" sz="3600" dirty="0" smtClean="0"/>
              <a:t> – </a:t>
            </a:r>
            <a:r>
              <a:rPr lang="fr-FR" sz="3600" dirty="0" err="1" smtClean="0"/>
              <a:t>We</a:t>
            </a:r>
            <a:r>
              <a:rPr lang="fr-FR" sz="3600" dirty="0" smtClean="0"/>
              <a:t> love </a:t>
            </a:r>
            <a:r>
              <a:rPr lang="fr-FR" sz="3600" dirty="0" err="1" smtClean="0"/>
              <a:t>it!</a:t>
            </a:r>
            <a:r>
              <a:rPr lang="fr-FR" sz="3600" dirty="0" smtClean="0"/>
              <a:t> </a:t>
            </a:r>
            <a:endParaRPr lang="fr-FR" sz="3600" dirty="0"/>
          </a:p>
        </p:txBody>
      </p:sp>
      <p:sp>
        <p:nvSpPr>
          <p:cNvPr id="7" name="Espace réservé du texte 6"/>
          <p:cNvSpPr>
            <a:spLocks noGrp="1"/>
          </p:cNvSpPr>
          <p:nvPr>
            <p:ph type="body" sz="half" idx="2"/>
          </p:nvPr>
        </p:nvSpPr>
        <p:spPr>
          <a:xfrm>
            <a:off x="1554138" y="6172200"/>
            <a:ext cx="5486400" cy="120293"/>
          </a:xfrm>
        </p:spPr>
        <p:txBody>
          <a:bodyPr>
            <a:normAutofit fontScale="92500" lnSpcReduction="20000"/>
          </a:bodyPr>
          <a:lstStyle/>
          <a:p>
            <a:endParaRPr lang="fr-FR" dirty="0"/>
          </a:p>
        </p:txBody>
      </p:sp>
      <p:pic>
        <p:nvPicPr>
          <p:cNvPr id="6" name="Image 5"/>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
            <a:ext cx="5486400" cy="4859972"/>
          </a:xfrm>
          <a:prstGeom prst="rect">
            <a:avLst/>
          </a:prstGeom>
          <a:noFill/>
          <a:ln>
            <a:noFill/>
          </a:ln>
        </p:spPr>
      </p:pic>
      <p:pic>
        <p:nvPicPr>
          <p:cNvPr id="8" name="Espace réservé pour une image  7"/>
          <p:cNvPicPr>
            <a:picLocks noGrp="1"/>
          </p:cNvPicPr>
          <p:nvPr>
            <p:ph type="pic" idx="1"/>
          </p:nvPr>
        </p:nvPicPr>
        <p:blipFill>
          <a:blip r:embed="rId3">
            <a:extLst>
              <a:ext uri="{28A0092B-C50C-407E-A947-70E740481C1C}">
                <a14:useLocalDpi xmlns:a14="http://schemas.microsoft.com/office/drawing/2010/main" val="0"/>
              </a:ext>
            </a:extLst>
          </a:blip>
          <a:srcRect t="9855" b="9855"/>
          <a:stretch>
            <a:fillRect/>
          </a:stretch>
        </p:blipFill>
        <p:spPr bwMode="auto">
          <a:prstGeom prst="rect">
            <a:avLst/>
          </a:prstGeom>
          <a:noFill/>
          <a:ln>
            <a:noFill/>
          </a:ln>
        </p:spPr>
      </p:pic>
    </p:spTree>
    <p:extLst>
      <p:ext uri="{BB962C8B-B14F-4D97-AF65-F5344CB8AC3E}">
        <p14:creationId xmlns:p14="http://schemas.microsoft.com/office/powerpoint/2010/main" val="256726179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idx="4294967295"/>
          </p:nvPr>
        </p:nvSpPr>
        <p:spPr>
          <a:xfrm>
            <a:off x="-2209800" y="5181600"/>
            <a:ext cx="7543800" cy="838200"/>
          </a:xfrm>
        </p:spPr>
        <p:txBody>
          <a:bodyPr>
            <a:normAutofit fontScale="90000"/>
          </a:bodyPr>
          <a:lstStyle/>
          <a:p>
            <a:r>
              <a:rPr lang="fr-FR" dirty="0" err="1" smtClean="0"/>
              <a:t>Slovenia</a:t>
            </a:r>
            <a:r>
              <a:rPr lang="fr-FR" dirty="0" smtClean="0"/>
              <a:t> </a:t>
            </a:r>
            <a:br>
              <a:rPr lang="fr-FR" dirty="0" smtClean="0"/>
            </a:br>
            <a:endParaRPr lang="fr-FR" dirty="0"/>
          </a:p>
        </p:txBody>
      </p:sp>
      <p:pic>
        <p:nvPicPr>
          <p:cNvPr id="6" name="Image 5"/>
          <p:cNvPicPr/>
          <p:nvPr/>
        </p:nvPicPr>
        <p:blipFill>
          <a:blip r:embed="rId2">
            <a:extLst>
              <a:ext uri="{28A0092B-C50C-407E-A947-70E740481C1C}">
                <a14:useLocalDpi xmlns:a14="http://schemas.microsoft.com/office/drawing/2010/main" val="0"/>
              </a:ext>
            </a:extLst>
          </a:blip>
          <a:srcRect/>
          <a:stretch>
            <a:fillRect/>
          </a:stretch>
        </p:blipFill>
        <p:spPr bwMode="auto">
          <a:xfrm>
            <a:off x="1585595" y="378142"/>
            <a:ext cx="5972810" cy="6101715"/>
          </a:xfrm>
          <a:prstGeom prst="rect">
            <a:avLst/>
          </a:prstGeom>
          <a:noFill/>
          <a:ln>
            <a:noFill/>
          </a:ln>
        </p:spPr>
      </p:pic>
    </p:spTree>
    <p:extLst>
      <p:ext uri="{BB962C8B-B14F-4D97-AF65-F5344CB8AC3E}">
        <p14:creationId xmlns:p14="http://schemas.microsoft.com/office/powerpoint/2010/main" val="71043833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a:xfrm>
            <a:off x="95899" y="3127173"/>
            <a:ext cx="2893925" cy="2534343"/>
          </a:xfrm>
        </p:spPr>
        <p:txBody>
          <a:bodyPr>
            <a:normAutofit/>
          </a:bodyPr>
          <a:lstStyle/>
          <a:p>
            <a:endParaRPr lang="en-US" sz="21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525" y="1112933"/>
            <a:ext cx="2400676" cy="1600450"/>
          </a:xfrm>
          <a:prstGeom prst="rect">
            <a:avLst/>
          </a:prstGeom>
          <a:effectLst>
            <a:softEdge rad="50800"/>
          </a:effectLst>
        </p:spPr>
      </p:pic>
      <p:sp>
        <p:nvSpPr>
          <p:cNvPr id="10" name="TextBox 9"/>
          <p:cNvSpPr txBox="1"/>
          <p:nvPr/>
        </p:nvSpPr>
        <p:spPr>
          <a:xfrm>
            <a:off x="3124200" y="3037418"/>
            <a:ext cx="6019800" cy="2169825"/>
          </a:xfrm>
          <a:prstGeom prst="rect">
            <a:avLst/>
          </a:prstGeom>
          <a:noFill/>
        </p:spPr>
        <p:txBody>
          <a:bodyPr wrap="square" rtlCol="0">
            <a:spAutoFit/>
          </a:bodyPr>
          <a:lstStyle/>
          <a:p>
            <a:pPr defTabSz="685800"/>
            <a:r>
              <a:rPr lang="en-US" sz="4500" i="1" kern="0" dirty="0" smtClean="0">
                <a:solidFill>
                  <a:sysClr val="windowText" lastClr="000000"/>
                </a:solidFill>
                <a:latin typeface="AR ESSENCE" panose="02000000000000000000" pitchFamily="2" charset="0"/>
              </a:rPr>
              <a:t>Slovenia – Everyone </a:t>
            </a:r>
            <a:r>
              <a:rPr lang="en-US" sz="4500" i="1" kern="0" dirty="0">
                <a:solidFill>
                  <a:sysClr val="windowText" lastClr="000000"/>
                </a:solidFill>
                <a:latin typeface="AR ESSENCE" panose="02000000000000000000" pitchFamily="2" charset="0"/>
              </a:rPr>
              <a:t>t</a:t>
            </a:r>
            <a:r>
              <a:rPr lang="en-US" sz="4500" i="1" kern="0" dirty="0" smtClean="0">
                <a:solidFill>
                  <a:sysClr val="windowText" lastClr="000000"/>
                </a:solidFill>
                <a:latin typeface="AR ESSENCE" panose="02000000000000000000" pitchFamily="2" charset="0"/>
              </a:rPr>
              <a:t>each one </a:t>
            </a:r>
          </a:p>
          <a:p>
            <a:pPr defTabSz="685800"/>
            <a:endParaRPr lang="en-US" sz="4500" i="1" kern="0" dirty="0">
              <a:solidFill>
                <a:sysClr val="windowText" lastClr="000000"/>
              </a:solidFill>
              <a:latin typeface="AR ESSENCE" panose="02000000000000000000" pitchFamily="2" charset="0"/>
            </a:endParaRPr>
          </a:p>
        </p:txBody>
      </p:sp>
      <p:sp>
        <p:nvSpPr>
          <p:cNvPr id="6" name="TextBox 5"/>
          <p:cNvSpPr txBox="1"/>
          <p:nvPr/>
        </p:nvSpPr>
        <p:spPr>
          <a:xfrm>
            <a:off x="8298510" y="3037418"/>
            <a:ext cx="184666" cy="784830"/>
          </a:xfrm>
          <a:prstGeom prst="rect">
            <a:avLst/>
          </a:prstGeom>
          <a:noFill/>
        </p:spPr>
        <p:txBody>
          <a:bodyPr wrap="none" rtlCol="0">
            <a:spAutoFit/>
          </a:bodyPr>
          <a:lstStyle/>
          <a:p>
            <a:pPr defTabSz="685800"/>
            <a:r>
              <a:rPr lang="en-US" sz="4500" i="1" kern="0" dirty="0" smtClean="0">
                <a:solidFill>
                  <a:sysClr val="windowText" lastClr="000000"/>
                </a:solidFill>
                <a:latin typeface="AR ESSENCE" panose="02000000000000000000" pitchFamily="2" charset="0"/>
              </a:rPr>
              <a:t> </a:t>
            </a:r>
            <a:endParaRPr lang="en-US" sz="4500" i="1" kern="0" dirty="0">
              <a:solidFill>
                <a:sysClr val="windowText" lastClr="000000"/>
              </a:solidFill>
              <a:latin typeface="AR ESSENCE" panose="02000000000000000000" pitchFamily="2" charset="0"/>
            </a:endParaRPr>
          </a:p>
        </p:txBody>
      </p:sp>
    </p:spTree>
    <p:extLst>
      <p:ext uri="{BB962C8B-B14F-4D97-AF65-F5344CB8AC3E}">
        <p14:creationId xmlns:p14="http://schemas.microsoft.com/office/powerpoint/2010/main" val="3610674264"/>
      </p:ext>
    </p:extLst>
  </p:cSld>
  <p:clrMapOvr>
    <a:masterClrMapping/>
  </p:clrMapOvr>
  <mc:AlternateContent xmlns:mc="http://schemas.openxmlformats.org/markup-compatibility/2006" xmlns:p14="http://schemas.microsoft.com/office/powerpoint/2010/main">
    <mc:Choice Requires="p14">
      <p:transition spd="slow" p14:dur="3000" advClick="0" advTm="2000">
        <p:fade/>
      </p:transition>
    </mc:Choice>
    <mc:Fallback xmlns="">
      <p:transition spd="slow" advClick="0" advTm="2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par>
                          <p:cTn id="8" fill="hold">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57200" y="5029200"/>
            <a:ext cx="8305800" cy="838201"/>
          </a:xfrm>
        </p:spPr>
        <p:txBody>
          <a:bodyPr>
            <a:normAutofit/>
          </a:bodyPr>
          <a:lstStyle/>
          <a:p>
            <a:r>
              <a:rPr lang="fr-FR" dirty="0" smtClean="0"/>
              <a:t>The </a:t>
            </a:r>
            <a:r>
              <a:rPr lang="fr-FR" dirty="0" err="1" smtClean="0"/>
              <a:t>Pass</a:t>
            </a:r>
            <a:r>
              <a:rPr lang="fr-FR" dirty="0" smtClean="0"/>
              <a:t> </a:t>
            </a:r>
            <a:r>
              <a:rPr lang="fr-FR" dirty="0"/>
              <a:t>I</a:t>
            </a:r>
            <a:r>
              <a:rPr lang="fr-FR" dirty="0" smtClean="0"/>
              <a:t>t </a:t>
            </a:r>
            <a:r>
              <a:rPr lang="fr-FR" dirty="0"/>
              <a:t>O</a:t>
            </a:r>
            <a:r>
              <a:rPr lang="fr-FR" dirty="0" smtClean="0"/>
              <a:t>n Network on show </a:t>
            </a:r>
            <a:r>
              <a:rPr lang="fr-FR" dirty="0" err="1" smtClean="0"/>
              <a:t>at</a:t>
            </a:r>
            <a:r>
              <a:rPr lang="fr-FR" dirty="0" smtClean="0"/>
              <a:t> the Active </a:t>
            </a:r>
            <a:r>
              <a:rPr lang="fr-FR" dirty="0" err="1" smtClean="0"/>
              <a:t>Aging</a:t>
            </a:r>
            <a:r>
              <a:rPr lang="fr-FR" dirty="0" smtClean="0"/>
              <a:t> Consortium of </a:t>
            </a:r>
            <a:r>
              <a:rPr lang="fr-FR" dirty="0" err="1" smtClean="0"/>
              <a:t>Asia</a:t>
            </a:r>
            <a:r>
              <a:rPr lang="fr-FR" dirty="0" smtClean="0"/>
              <a:t> Pacific – March 2016</a:t>
            </a:r>
            <a:endParaRPr lang="fr-FR" dirty="0"/>
          </a:p>
        </p:txBody>
      </p:sp>
      <p:sp>
        <p:nvSpPr>
          <p:cNvPr id="7" name="Espace réservé du texte 6"/>
          <p:cNvSpPr>
            <a:spLocks noGrp="1"/>
          </p:cNvSpPr>
          <p:nvPr>
            <p:ph type="body" sz="half" idx="2"/>
          </p:nvPr>
        </p:nvSpPr>
        <p:spPr>
          <a:xfrm>
            <a:off x="1554138" y="6096000"/>
            <a:ext cx="5486400" cy="196493"/>
          </a:xfrm>
        </p:spPr>
        <p:txBody>
          <a:bodyPr/>
          <a:lstStyle/>
          <a:p>
            <a:endParaRPr lang="fr-FR" dirty="0"/>
          </a:p>
        </p:txBody>
      </p:sp>
      <p:pic>
        <p:nvPicPr>
          <p:cNvPr id="3" name="Espace réservé pour une image  2" descr="IMG_9817.jpg"/>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14167" b="14167"/>
          <a:stretch>
            <a:fillRect/>
          </a:stretch>
        </p:blipFill>
        <p:spPr/>
      </p:pic>
    </p:spTree>
    <p:extLst>
      <p:ext uri="{BB962C8B-B14F-4D97-AF65-F5344CB8AC3E}">
        <p14:creationId xmlns:p14="http://schemas.microsoft.com/office/powerpoint/2010/main" val="143371744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14400" y="2057400"/>
            <a:ext cx="7543800" cy="1524000"/>
          </a:xfrm>
        </p:spPr>
        <p:txBody>
          <a:bodyPr>
            <a:normAutofit fontScale="90000"/>
          </a:bodyPr>
          <a:lstStyle/>
          <a:p>
            <a:r>
              <a:rPr lang="en-US" sz="4000" dirty="0" smtClean="0"/>
              <a:t/>
            </a:r>
            <a:br>
              <a:rPr lang="en-US" sz="4000" dirty="0" smtClean="0"/>
            </a:br>
            <a:r>
              <a:rPr lang="en-US" sz="4000" dirty="0" smtClean="0"/>
              <a:t>Moira </a:t>
            </a:r>
            <a:r>
              <a:rPr lang="en-US" sz="4000" dirty="0"/>
              <a:t>Allan</a:t>
            </a:r>
            <a:br>
              <a:rPr lang="en-US" sz="4000" dirty="0"/>
            </a:br>
            <a:r>
              <a:rPr lang="en-US" sz="3100" dirty="0" err="1" smtClean="0"/>
              <a:t>moira@passitonnetwork.org</a:t>
            </a:r>
            <a:r>
              <a:rPr lang="en-US" sz="3100" dirty="0"/>
              <a:t/>
            </a:r>
            <a:br>
              <a:rPr lang="en-US" sz="3100" dirty="0"/>
            </a:br>
            <a:endParaRPr lang="en-US" sz="31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228600"/>
            <a:ext cx="2554430" cy="1702953"/>
          </a:xfrm>
          <a:prstGeom prst="rect">
            <a:avLst/>
          </a:prstGeom>
        </p:spPr>
      </p:pic>
      <p:cxnSp>
        <p:nvCxnSpPr>
          <p:cNvPr id="7" name="Straight Connector 6"/>
          <p:cNvCxnSpPr/>
          <p:nvPr/>
        </p:nvCxnSpPr>
        <p:spPr>
          <a:xfrm>
            <a:off x="838200" y="33528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ZoneTexte 1"/>
          <p:cNvSpPr txBox="1"/>
          <p:nvPr/>
        </p:nvSpPr>
        <p:spPr>
          <a:xfrm>
            <a:off x="762000" y="3581400"/>
            <a:ext cx="7239000" cy="2369880"/>
          </a:xfrm>
          <a:prstGeom prst="rect">
            <a:avLst/>
          </a:prstGeom>
          <a:noFill/>
        </p:spPr>
        <p:txBody>
          <a:bodyPr wrap="square" rtlCol="0">
            <a:spAutoFit/>
          </a:bodyPr>
          <a:lstStyle/>
          <a:p>
            <a:endParaRPr lang="fr-FR" sz="2400" dirty="0" smtClean="0"/>
          </a:p>
          <a:p>
            <a:r>
              <a:rPr lang="en-US" sz="3600" dirty="0">
                <a:latin typeface="+mj-lt"/>
              </a:rPr>
              <a:t>Jan Hively</a:t>
            </a:r>
            <a:br>
              <a:rPr lang="en-US" sz="3600" dirty="0">
                <a:latin typeface="+mj-lt"/>
              </a:rPr>
            </a:br>
            <a:r>
              <a:rPr lang="en-US" sz="3600" dirty="0">
                <a:latin typeface="+mj-lt"/>
              </a:rPr>
              <a:t>(Janet M Hively, PhD)</a:t>
            </a:r>
            <a:br>
              <a:rPr lang="en-US" sz="3600" dirty="0">
                <a:latin typeface="+mj-lt"/>
              </a:rPr>
            </a:br>
            <a:r>
              <a:rPr lang="en-US" sz="2800" dirty="0">
                <a:latin typeface="+mj-lt"/>
                <a:hlinkClick r:id="rId4"/>
              </a:rPr>
              <a:t>HIVEL001@</a:t>
            </a:r>
            <a:r>
              <a:rPr lang="en-US" sz="2800" dirty="0" smtClean="0">
                <a:latin typeface="+mj-lt"/>
                <a:hlinkClick r:id="rId4"/>
              </a:rPr>
              <a:t>umn.edu</a:t>
            </a:r>
            <a:endParaRPr lang="en-US" sz="2800" dirty="0" smtClean="0">
              <a:latin typeface="+mj-lt"/>
            </a:endParaRPr>
          </a:p>
          <a:p>
            <a:r>
              <a:rPr lang="en-US" sz="2400" dirty="0" smtClean="0">
                <a:latin typeface="+mj-lt"/>
              </a:rPr>
              <a:t>Co</a:t>
            </a:r>
            <a:r>
              <a:rPr lang="en-US" sz="2400" dirty="0">
                <a:latin typeface="+mj-lt"/>
              </a:rPr>
              <a:t>-Founder and U.S. Liaison, Pass It On Network</a:t>
            </a:r>
            <a:endParaRPr lang="fr-FR" dirty="0" smtClean="0">
              <a:latin typeface="+mj-lt"/>
            </a:endParaRPr>
          </a:p>
        </p:txBody>
      </p:sp>
    </p:spTree>
    <p:extLst>
      <p:ext uri="{BB962C8B-B14F-4D97-AF65-F5344CB8AC3E}">
        <p14:creationId xmlns:p14="http://schemas.microsoft.com/office/powerpoint/2010/main" val="294534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vision v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04800"/>
            <a:ext cx="8991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271897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257551" y="1405890"/>
            <a:ext cx="5732393" cy="4393592"/>
          </a:xfrm>
        </p:spPr>
        <p:txBody>
          <a:bodyPr>
            <a:normAutofit/>
          </a:bodyPr>
          <a:lstStyle/>
          <a:p>
            <a:pPr marL="0" indent="0">
              <a:lnSpc>
                <a:spcPct val="107000"/>
              </a:lnSpc>
              <a:spcBef>
                <a:spcPts val="0"/>
              </a:spcBef>
              <a:spcAft>
                <a:spcPts val="600"/>
              </a:spcAft>
              <a:buNone/>
            </a:pPr>
            <a:r>
              <a:rPr lang="en-US" sz="2700" b="1" i="1" u="sng" dirty="0">
                <a:solidFill>
                  <a:schemeClr val="accent1">
                    <a:lumMod val="7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Mission</a:t>
            </a:r>
          </a:p>
          <a:p>
            <a:pPr>
              <a:lnSpc>
                <a:spcPct val="107000"/>
              </a:lnSpc>
              <a:spcBef>
                <a:spcPts val="0"/>
              </a:spcBef>
              <a:spcAft>
                <a:spcPts val="600"/>
              </a:spcAft>
              <a:buFont typeface="Wingdings" panose="05000000000000000000" pitchFamily="2" charset="2"/>
              <a:buChar char="ü"/>
            </a:pPr>
            <a:r>
              <a:rPr lang="en-US" dirty="0"/>
              <a:t>  </a:t>
            </a:r>
            <a:r>
              <a:rPr lang="en-US" sz="1650" b="1" i="1" dirty="0"/>
              <a:t>Empower maximum self-determination and active community </a:t>
            </a:r>
            <a:r>
              <a:rPr lang="en-US" sz="1650" b="1" i="1" dirty="0" smtClean="0"/>
              <a:t>participation.</a:t>
            </a:r>
            <a:endParaRPr lang="en-US" sz="1650" b="1" i="1" dirty="0"/>
          </a:p>
          <a:p>
            <a:pPr marL="0" indent="0">
              <a:lnSpc>
                <a:spcPct val="107000"/>
              </a:lnSpc>
              <a:spcBef>
                <a:spcPts val="0"/>
              </a:spcBef>
              <a:spcAft>
                <a:spcPts val="600"/>
              </a:spcAft>
              <a:buNone/>
            </a:pPr>
            <a:endParaRPr lang="en-US" sz="1650" b="1"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600"/>
              </a:spcAft>
              <a:buFont typeface="Wingdings" panose="05000000000000000000" pitchFamily="2" charset="2"/>
              <a:buChar char="ü"/>
            </a:pPr>
            <a:r>
              <a:rPr lang="en-US" sz="1650" b="1" i="1" dirty="0"/>
              <a:t>  Promote Positive Aging through education and advocacy that directly supports individual exercise of the six (Physical, Mental, Social, Emotional, Vocational, Spiritual) Dimensions of Wellness . </a:t>
            </a:r>
          </a:p>
          <a:p>
            <a:pPr marL="0" indent="0">
              <a:lnSpc>
                <a:spcPct val="107000"/>
              </a:lnSpc>
              <a:spcBef>
                <a:spcPts val="0"/>
              </a:spcBef>
              <a:spcAft>
                <a:spcPts val="600"/>
              </a:spcAft>
              <a:buNone/>
            </a:pPr>
            <a:endParaRPr lang="en-US" sz="1650" b="1"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600"/>
              </a:spcAft>
              <a:buFont typeface="Wingdings" panose="05000000000000000000" pitchFamily="2" charset="2"/>
              <a:buChar char="ü"/>
            </a:pPr>
            <a:r>
              <a:rPr lang="en-US" sz="1650" b="1" i="1" dirty="0"/>
              <a:t>  Encourage people to identify and share their strengths (asset-based approach) through intergenerational and peer-to-peer networking. To help themselves, each other and their communities</a:t>
            </a:r>
            <a:r>
              <a:rPr lang="en-US" sz="1650" b="1" dirty="0"/>
              <a:t>.</a:t>
            </a:r>
          </a:p>
          <a:p>
            <a:pPr marL="0" indent="0">
              <a:lnSpc>
                <a:spcPct val="107000"/>
              </a:lnSpc>
              <a:spcBef>
                <a:spcPts val="0"/>
              </a:spcBef>
              <a:spcAft>
                <a:spcPts val="600"/>
              </a:spcAft>
              <a:buNone/>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600"/>
              </a:spcAft>
              <a:buNone/>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600"/>
              </a:spcAft>
              <a:buNone/>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Placeholder 6"/>
          <p:cNvSpPr>
            <a:spLocks noGrp="1"/>
          </p:cNvSpPr>
          <p:nvPr>
            <p:ph type="body" sz="half" idx="2"/>
          </p:nvPr>
        </p:nvSpPr>
        <p:spPr/>
        <p:txBody>
          <a:bodyPr>
            <a:normAutofit/>
          </a:bodyPr>
          <a:lstStyle/>
          <a:p>
            <a:pPr algn="ctr"/>
            <a:r>
              <a:rPr lang="en-US" sz="2800" b="1" i="1" u="sng" dirty="0" smtClean="0">
                <a:effectLst>
                  <a:outerShdw blurRad="38100" dist="38100" dir="2700000" algn="tl">
                    <a:srgbClr val="000000">
                      <a:alpha val="43137"/>
                    </a:srgbClr>
                  </a:outerShdw>
                </a:effectLst>
              </a:rPr>
              <a:t>Reality</a:t>
            </a:r>
            <a:endParaRPr lang="en-US" sz="2800" b="1" i="1" u="sng" dirty="0">
              <a:effectLst>
                <a:outerShdw blurRad="38100" dist="38100" dir="2700000" algn="tl">
                  <a:srgbClr val="000000">
                    <a:alpha val="43137"/>
                  </a:srgbClr>
                </a:outerShdw>
              </a:effectLst>
            </a:endParaRPr>
          </a:p>
          <a:p>
            <a:pPr algn="ctr"/>
            <a:r>
              <a:rPr lang="en-US" sz="2800" dirty="0" smtClean="0">
                <a:effectLst>
                  <a:outerShdw blurRad="38100" dist="38100" dir="2700000" algn="tl">
                    <a:srgbClr val="000000">
                      <a:alpha val="43137"/>
                    </a:srgbClr>
                  </a:outerShdw>
                </a:effectLst>
              </a:rPr>
              <a:t>Living the </a:t>
            </a:r>
            <a:br>
              <a:rPr lang="en-US" sz="2800" dirty="0" smtClean="0">
                <a:effectLst>
                  <a:outerShdw blurRad="38100" dist="38100" dir="2700000" algn="tl">
                    <a:srgbClr val="000000">
                      <a:alpha val="43137"/>
                    </a:srgbClr>
                  </a:outerShdw>
                </a:effectLst>
              </a:rPr>
            </a:br>
            <a:r>
              <a:rPr lang="en-US" sz="2800" dirty="0" smtClean="0">
                <a:effectLst>
                  <a:outerShdw blurRad="38100" dist="38100" dir="2700000" algn="tl">
                    <a:srgbClr val="000000">
                      <a:alpha val="43137"/>
                    </a:srgbClr>
                  </a:outerShdw>
                </a:effectLst>
              </a:rPr>
              <a:t>Longevity Revolution </a:t>
            </a:r>
            <a:br>
              <a:rPr lang="en-US" sz="2800" dirty="0" smtClean="0">
                <a:effectLst>
                  <a:outerShdw blurRad="38100" dist="38100" dir="2700000" algn="tl">
                    <a:srgbClr val="000000">
                      <a:alpha val="43137"/>
                    </a:srgbClr>
                  </a:outerShdw>
                </a:effectLst>
              </a:rPr>
            </a:br>
            <a:r>
              <a:rPr lang="en-US" sz="2800" dirty="0" smtClean="0">
                <a:effectLst>
                  <a:outerShdw blurRad="38100" dist="38100" dir="2700000" algn="tl">
                    <a:srgbClr val="000000">
                      <a:alpha val="43137"/>
                    </a:srgbClr>
                  </a:outerShdw>
                </a:effectLst>
              </a:rPr>
              <a:t>in Real  Time.</a:t>
            </a:r>
          </a:p>
          <a:p>
            <a:pPr algn="ctr"/>
            <a:endParaRPr lang="en-US" sz="2800" dirty="0">
              <a:effectLst>
                <a:outerShdw blurRad="38100" dist="38100" dir="2700000" algn="tl">
                  <a:srgbClr val="000000">
                    <a:alpha val="43137"/>
                  </a:srgbClr>
                </a:outerShdw>
              </a:effectLst>
            </a:endParaRPr>
          </a:p>
          <a:p>
            <a:pPr algn="ctr"/>
            <a:r>
              <a:rPr lang="en-US" sz="2800" dirty="0" smtClean="0">
                <a:effectLst>
                  <a:outerShdw blurRad="38100" dist="38100" dir="2700000" algn="tl">
                    <a:srgbClr val="000000">
                      <a:alpha val="43137"/>
                    </a:srgbClr>
                  </a:outerShdw>
                </a:effectLst>
              </a:rPr>
              <a:t>It’s up to us  </a:t>
            </a:r>
            <a:endParaRPr lang="en-US" sz="2800" dirty="0">
              <a:effectLst>
                <a:outerShdw blurRad="38100" dist="38100" dir="2700000" algn="tl">
                  <a:srgbClr val="000000">
                    <a:alpha val="43137"/>
                  </a:srgbClr>
                </a:outerShdw>
              </a:effectLst>
            </a:endParaRPr>
          </a:p>
          <a:p>
            <a:pPr algn="ctr"/>
            <a:endParaRPr lang="en-US" sz="18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525" y="1112933"/>
            <a:ext cx="2400676" cy="1600450"/>
          </a:xfrm>
          <a:prstGeom prst="rect">
            <a:avLst/>
          </a:prstGeom>
          <a:effectLst>
            <a:softEdge rad="50800"/>
          </a:effectLst>
        </p:spPr>
      </p:pic>
    </p:spTree>
    <p:extLst>
      <p:ext uri="{BB962C8B-B14F-4D97-AF65-F5344CB8AC3E}">
        <p14:creationId xmlns:p14="http://schemas.microsoft.com/office/powerpoint/2010/main" val="4694478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525" y="1112933"/>
            <a:ext cx="2400676" cy="1600450"/>
          </a:xfrm>
          <a:prstGeom prst="rect">
            <a:avLst/>
          </a:prstGeom>
          <a:effectLst>
            <a:softEdge rad="50800"/>
          </a:effectLst>
        </p:spPr>
      </p:pic>
      <p:sp>
        <p:nvSpPr>
          <p:cNvPr id="2" name="Content Placeholder 1"/>
          <p:cNvSpPr>
            <a:spLocks noGrp="1"/>
          </p:cNvSpPr>
          <p:nvPr>
            <p:ph idx="1"/>
          </p:nvPr>
        </p:nvSpPr>
        <p:spPr>
          <a:xfrm>
            <a:off x="3607904" y="1383527"/>
            <a:ext cx="5088944" cy="1329855"/>
          </a:xfrm>
        </p:spPr>
        <p:txBody>
          <a:bodyPr>
            <a:normAutofit fontScale="40000" lnSpcReduction="20000"/>
          </a:bodyPr>
          <a:lstStyle/>
          <a:p>
            <a:r>
              <a:rPr lang="en-US" sz="8250" dirty="0" smtClean="0">
                <a:solidFill>
                  <a:schemeClr val="accent1">
                    <a:lumMod val="75000"/>
                  </a:schemeClr>
                </a:solidFill>
                <a:effectLst>
                  <a:outerShdw blurRad="38100" dist="38100" dir="2700000" algn="tl">
                    <a:srgbClr val="000000">
                      <a:alpha val="43137"/>
                    </a:srgbClr>
                  </a:outerShdw>
                </a:effectLst>
              </a:rPr>
              <a:t>Technology made it happen </a:t>
            </a:r>
            <a:endParaRPr lang="en-US" sz="8250" dirty="0">
              <a:solidFill>
                <a:schemeClr val="accent1">
                  <a:lumMod val="75000"/>
                </a:schemeClr>
              </a:solidFill>
              <a:effectLst>
                <a:outerShdw blurRad="38100" dist="38100" dir="2700000" algn="tl">
                  <a:srgbClr val="000000">
                    <a:alpha val="43137"/>
                  </a:srgbClr>
                </a:outerShdw>
              </a:effectLst>
            </a:endParaRPr>
          </a:p>
          <a:p>
            <a:pPr marL="0" indent="0">
              <a:buNone/>
            </a:pPr>
            <a:endParaRPr lang="en-US" sz="825" dirty="0"/>
          </a:p>
          <a:p>
            <a:pPr>
              <a:buFont typeface="Wingdings" panose="05000000000000000000" pitchFamily="2" charset="2"/>
              <a:buChar char="Ø"/>
            </a:pPr>
            <a:r>
              <a:rPr lang="en-US" sz="6000" dirty="0"/>
              <a:t>2007 – The First Aging Conference. </a:t>
            </a:r>
          </a:p>
          <a:p>
            <a:pPr marL="0" indent="0">
              <a:buNone/>
            </a:pPr>
            <a:r>
              <a:rPr lang="en-US" dirty="0"/>
              <a:t>	</a:t>
            </a:r>
          </a:p>
          <a:p>
            <a:pPr marL="0" indent="0">
              <a:buNone/>
            </a:pPr>
            <a:endParaRPr lang="en-US" dirty="0"/>
          </a:p>
        </p:txBody>
      </p:sp>
      <p:sp>
        <p:nvSpPr>
          <p:cNvPr id="4" name="Text Placeholder 3"/>
          <p:cNvSpPr>
            <a:spLocks noGrp="1"/>
          </p:cNvSpPr>
          <p:nvPr>
            <p:ph type="body" sz="half" idx="2"/>
          </p:nvPr>
        </p:nvSpPr>
        <p:spPr>
          <a:xfrm>
            <a:off x="248697" y="3512275"/>
            <a:ext cx="2615084" cy="2073878"/>
          </a:xfrm>
        </p:spPr>
        <p:txBody>
          <a:bodyPr/>
          <a:lstStyle/>
          <a:p>
            <a:endParaRPr lang="en-US" dirty="0"/>
          </a:p>
        </p:txBody>
      </p:sp>
      <p:sp>
        <p:nvSpPr>
          <p:cNvPr id="5" name="TextBox 4"/>
          <p:cNvSpPr txBox="1"/>
          <p:nvPr/>
        </p:nvSpPr>
        <p:spPr>
          <a:xfrm>
            <a:off x="958447" y="2883964"/>
            <a:ext cx="1217000" cy="507831"/>
          </a:xfrm>
          <a:prstGeom prst="rect">
            <a:avLst/>
          </a:prstGeom>
          <a:noFill/>
        </p:spPr>
        <p:txBody>
          <a:bodyPr wrap="none" rtlCol="0">
            <a:spAutoFit/>
          </a:bodyPr>
          <a:lstStyle/>
          <a:p>
            <a:pPr defTabSz="685800"/>
            <a:r>
              <a:rPr lang="en-US" sz="2700" kern="0" dirty="0">
                <a:solidFill>
                  <a:schemeClr val="bg1"/>
                </a:solidFill>
                <a:effectLst>
                  <a:outerShdw blurRad="38100" dist="38100" dir="2700000" algn="tl">
                    <a:srgbClr val="000000">
                      <a:alpha val="43137"/>
                    </a:srgbClr>
                  </a:outerShdw>
                </a:effectLst>
              </a:rPr>
              <a:t>“2Y2R”</a:t>
            </a:r>
            <a:r>
              <a:rPr lang="en-US" sz="1350" kern="0" dirty="0">
                <a:solidFill>
                  <a:sysClr val="windowText" lastClr="000000"/>
                </a:solidFill>
              </a:rPr>
              <a:t> </a:t>
            </a:r>
          </a:p>
        </p:txBody>
      </p:sp>
      <p:pic>
        <p:nvPicPr>
          <p:cNvPr id="7" name="Image 6" descr="green logo"/>
          <p:cNvPicPr/>
          <p:nvPr/>
        </p:nvPicPr>
        <p:blipFill>
          <a:blip r:embed="rId4">
            <a:extLst>
              <a:ext uri="{28A0092B-C50C-407E-A947-70E740481C1C}">
                <a14:useLocalDpi xmlns:a14="http://schemas.microsoft.com/office/drawing/2010/main" val="0"/>
              </a:ext>
            </a:extLst>
          </a:blip>
          <a:srcRect/>
          <a:stretch>
            <a:fillRect/>
          </a:stretch>
        </p:blipFill>
        <p:spPr bwMode="auto">
          <a:xfrm>
            <a:off x="161460" y="3484050"/>
            <a:ext cx="2779168" cy="1986764"/>
          </a:xfrm>
          <a:prstGeom prst="rect">
            <a:avLst/>
          </a:prstGeom>
          <a:noFill/>
          <a:ln>
            <a:noFill/>
          </a:ln>
        </p:spPr>
      </p:pic>
      <p:pic>
        <p:nvPicPr>
          <p:cNvPr id="10" name="Image 1"/>
          <p:cNvPicPr/>
          <p:nvPr/>
        </p:nvPicPr>
        <p:blipFill>
          <a:blip r:embed="rId5">
            <a:extLst>
              <a:ext uri="{28A0092B-C50C-407E-A947-70E740481C1C}">
                <a14:useLocalDpi xmlns:a14="http://schemas.microsoft.com/office/drawing/2010/main" val="0"/>
              </a:ext>
            </a:extLst>
          </a:blip>
          <a:srcRect/>
          <a:stretch>
            <a:fillRect/>
          </a:stretch>
        </p:blipFill>
        <p:spPr bwMode="auto">
          <a:xfrm>
            <a:off x="4337730" y="3048000"/>
            <a:ext cx="3359468" cy="2514600"/>
          </a:xfrm>
          <a:prstGeom prst="rect">
            <a:avLst/>
          </a:prstGeom>
          <a:noFill/>
          <a:ln>
            <a:noFill/>
          </a:ln>
        </p:spPr>
      </p:pic>
    </p:spTree>
    <p:extLst>
      <p:ext uri="{BB962C8B-B14F-4D97-AF65-F5344CB8AC3E}">
        <p14:creationId xmlns:p14="http://schemas.microsoft.com/office/powerpoint/2010/main" val="25262820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525" y="1112933"/>
            <a:ext cx="2400676" cy="1600450"/>
          </a:xfrm>
          <a:prstGeom prst="rect">
            <a:avLst/>
          </a:prstGeom>
          <a:effectLst>
            <a:softEdge rad="50800"/>
          </a:effectLst>
        </p:spPr>
      </p:pic>
      <p:sp>
        <p:nvSpPr>
          <p:cNvPr id="2" name="Content Placeholder 1"/>
          <p:cNvSpPr>
            <a:spLocks noGrp="1"/>
          </p:cNvSpPr>
          <p:nvPr>
            <p:ph idx="1"/>
          </p:nvPr>
        </p:nvSpPr>
        <p:spPr>
          <a:xfrm>
            <a:off x="3607904" y="1383528"/>
            <a:ext cx="2992409" cy="3476095"/>
          </a:xfrm>
        </p:spPr>
        <p:txBody>
          <a:bodyPr>
            <a:normAutofit/>
          </a:bodyPr>
          <a:lstStyle/>
          <a:p>
            <a:pPr>
              <a:buFont typeface="Wingdings" panose="05000000000000000000" pitchFamily="2" charset="2"/>
              <a:buChar char="Ø"/>
            </a:pPr>
            <a:r>
              <a:rPr lang="en-US" sz="2400" dirty="0" smtClean="0"/>
              <a:t>2009</a:t>
            </a:r>
          </a:p>
          <a:p>
            <a:pPr>
              <a:buFont typeface="Wingdings" panose="05000000000000000000" pitchFamily="2" charset="2"/>
              <a:buChar char="Ø"/>
            </a:pPr>
            <a:endParaRPr lang="en-US" sz="2400" dirty="0"/>
          </a:p>
          <a:p>
            <a:pPr marL="0" indent="0">
              <a:buNone/>
            </a:pPr>
            <a:r>
              <a:rPr lang="en-US" sz="2400" i="1" dirty="0"/>
              <a:t>“We are the ones we have been waiting for!”</a:t>
            </a:r>
          </a:p>
          <a:p>
            <a:pPr marL="0" indent="0">
              <a:buNone/>
            </a:pPr>
            <a:endParaRPr lang="en-US" sz="2400" i="1" dirty="0"/>
          </a:p>
          <a:p>
            <a:pPr lvl="1">
              <a:buFont typeface="Wingdings" panose="05000000000000000000" pitchFamily="2" charset="2"/>
              <a:buChar char="Ø"/>
            </a:pPr>
            <a:r>
              <a:rPr lang="en-US" sz="2100" dirty="0"/>
              <a:t>Proposal for creating a global network for positive aging.</a:t>
            </a:r>
          </a:p>
          <a:p>
            <a:pPr marL="0" indent="0">
              <a:buNone/>
            </a:pPr>
            <a:endParaRPr lang="en-US" sz="1950" dirty="0"/>
          </a:p>
          <a:p>
            <a:pPr marL="0" indent="0">
              <a:buNone/>
            </a:pPr>
            <a:endParaRPr lang="en-US" dirty="0"/>
          </a:p>
        </p:txBody>
      </p:sp>
      <p:sp>
        <p:nvSpPr>
          <p:cNvPr id="4" name="Text Placeholder 3"/>
          <p:cNvSpPr>
            <a:spLocks noGrp="1"/>
          </p:cNvSpPr>
          <p:nvPr>
            <p:ph type="body" sz="half" idx="2"/>
          </p:nvPr>
        </p:nvSpPr>
        <p:spPr>
          <a:xfrm>
            <a:off x="248697" y="3512275"/>
            <a:ext cx="2615084" cy="2073878"/>
          </a:xfrm>
        </p:spPr>
        <p:txBody>
          <a:bodyPr/>
          <a:lstStyle/>
          <a:p>
            <a:endParaRPr lang="en-US" dirty="0"/>
          </a:p>
        </p:txBody>
      </p:sp>
      <p:sp>
        <p:nvSpPr>
          <p:cNvPr id="5" name="TextBox 4"/>
          <p:cNvSpPr txBox="1"/>
          <p:nvPr/>
        </p:nvSpPr>
        <p:spPr>
          <a:xfrm>
            <a:off x="564479" y="5321630"/>
            <a:ext cx="2233304" cy="369332"/>
          </a:xfrm>
          <a:prstGeom prst="rect">
            <a:avLst/>
          </a:prstGeom>
          <a:noFill/>
        </p:spPr>
        <p:txBody>
          <a:bodyPr wrap="none" rtlCol="0">
            <a:spAutoFit/>
          </a:bodyPr>
          <a:lstStyle/>
          <a:p>
            <a:pPr defTabSz="685800"/>
            <a:r>
              <a:rPr lang="en-US" kern="0" dirty="0">
                <a:solidFill>
                  <a:schemeClr val="bg1"/>
                </a:solidFill>
                <a:effectLst>
                  <a:outerShdw blurRad="38100" dist="38100" dir="2700000" algn="tl">
                    <a:srgbClr val="000000">
                      <a:alpha val="43137"/>
                    </a:srgbClr>
                  </a:outerShdw>
                </a:effectLst>
              </a:rPr>
              <a:t>~ Hopi Indian Leader </a:t>
            </a:r>
            <a:r>
              <a:rPr lang="en-US" kern="0" dirty="0">
                <a:solidFill>
                  <a:sysClr val="windowText" lastClr="000000"/>
                </a:solidFill>
              </a:rPr>
              <a:t> </a:t>
            </a:r>
          </a:p>
        </p:txBody>
      </p:sp>
      <p:pic>
        <p:nvPicPr>
          <p:cNvPr id="7" name="Picture 6"/>
          <p:cNvPicPr/>
          <p:nvPr/>
        </p:nvPicPr>
        <p:blipFill rotWithShape="1">
          <a:blip r:embed="rId4">
            <a:extLst>
              <a:ext uri="{28A0092B-C50C-407E-A947-70E740481C1C}">
                <a14:useLocalDpi xmlns:a14="http://schemas.microsoft.com/office/drawing/2010/main" val="0"/>
              </a:ext>
            </a:extLst>
          </a:blip>
          <a:srcRect l="19819" r="1115"/>
          <a:stretch/>
        </p:blipFill>
        <p:spPr bwMode="auto">
          <a:xfrm>
            <a:off x="107717" y="2870454"/>
            <a:ext cx="2870289" cy="2304655"/>
          </a:xfrm>
          <a:prstGeom prst="rect">
            <a:avLst/>
          </a:prstGeom>
          <a:noFill/>
          <a:ln w="50800">
            <a:solidFill>
              <a:srgbClr val="4623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6802680" y="1842687"/>
            <a:ext cx="2117148" cy="3016936"/>
          </a:xfrm>
          <a:prstGeom prst="rect">
            <a:avLst/>
          </a:prstGeom>
          <a:ln w="15875">
            <a:solidFill>
              <a:schemeClr val="accent2">
                <a:lumMod val="50000"/>
              </a:schemeClr>
            </a:solidFill>
          </a:ln>
        </p:spPr>
      </p:pic>
    </p:spTree>
    <p:extLst>
      <p:ext uri="{BB962C8B-B14F-4D97-AF65-F5344CB8AC3E}">
        <p14:creationId xmlns:p14="http://schemas.microsoft.com/office/powerpoint/2010/main" val="287713711"/>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525" y="1112933"/>
            <a:ext cx="2400676" cy="1600450"/>
          </a:xfrm>
          <a:prstGeom prst="rect">
            <a:avLst/>
          </a:prstGeom>
          <a:effectLst>
            <a:softEdge rad="50800"/>
          </a:effectLst>
        </p:spPr>
      </p:pic>
      <p:sp>
        <p:nvSpPr>
          <p:cNvPr id="2" name="Content Placeholder 1"/>
          <p:cNvSpPr>
            <a:spLocks noGrp="1"/>
          </p:cNvSpPr>
          <p:nvPr>
            <p:ph idx="1"/>
          </p:nvPr>
        </p:nvSpPr>
        <p:spPr>
          <a:xfrm>
            <a:off x="3607904" y="1383528"/>
            <a:ext cx="5088944" cy="2351834"/>
          </a:xfrm>
        </p:spPr>
        <p:txBody>
          <a:bodyPr>
            <a:normAutofit fontScale="70000" lnSpcReduction="20000"/>
          </a:bodyPr>
          <a:lstStyle/>
          <a:p>
            <a:pPr marL="0" indent="0">
              <a:buNone/>
            </a:pPr>
            <a:r>
              <a:rPr lang="en-US" sz="3900" dirty="0" smtClean="0"/>
              <a:t>2012 </a:t>
            </a:r>
            <a:r>
              <a:rPr lang="en-US" sz="3900" dirty="0"/>
              <a:t>– Year of active aging. </a:t>
            </a:r>
            <a:endParaRPr lang="en-US" sz="3900" dirty="0" smtClean="0"/>
          </a:p>
          <a:p>
            <a:pPr>
              <a:buFont typeface="Wingdings" panose="05000000000000000000" pitchFamily="2" charset="2"/>
              <a:buChar char="Ø"/>
            </a:pPr>
            <a:endParaRPr lang="en-US" sz="2550" dirty="0"/>
          </a:p>
          <a:p>
            <a:pPr lvl="1">
              <a:buFont typeface="Wingdings" panose="05000000000000000000" pitchFamily="2" charset="2"/>
              <a:buChar char="Ø"/>
            </a:pPr>
            <a:r>
              <a:rPr lang="en-US" sz="2600" dirty="0"/>
              <a:t>European voices for Active Aging </a:t>
            </a:r>
            <a:r>
              <a:rPr lang="en-US" sz="2600" dirty="0" smtClean="0"/>
              <a:t>European Commission</a:t>
            </a:r>
            <a:r>
              <a:rPr lang="en-US" sz="2600" dirty="0"/>
              <a:t> </a:t>
            </a:r>
            <a:r>
              <a:rPr lang="en-US" sz="2600" dirty="0" smtClean="0"/>
              <a:t>funding </a:t>
            </a:r>
          </a:p>
          <a:p>
            <a:pPr lvl="1">
              <a:buFont typeface="Wingdings" panose="05000000000000000000" pitchFamily="2" charset="2"/>
              <a:buChar char="Ø"/>
            </a:pPr>
            <a:endParaRPr lang="en-US" sz="2600" dirty="0"/>
          </a:p>
          <a:p>
            <a:pPr lvl="1">
              <a:buFont typeface="Wingdings" panose="05000000000000000000" pitchFamily="2" charset="2"/>
              <a:buChar char="Ø"/>
            </a:pPr>
            <a:r>
              <a:rPr lang="en-US" sz="2600" dirty="0"/>
              <a:t>World Cafes – Six European countries</a:t>
            </a:r>
          </a:p>
          <a:p>
            <a:pPr marL="0" indent="0">
              <a:buNone/>
            </a:pPr>
            <a:endParaRPr lang="en-US" sz="1950" dirty="0"/>
          </a:p>
          <a:p>
            <a:pPr marL="0" indent="0">
              <a:buNone/>
            </a:pPr>
            <a:r>
              <a:rPr lang="en-US" dirty="0"/>
              <a:t>	</a:t>
            </a:r>
          </a:p>
          <a:p>
            <a:pPr marL="0" indent="0">
              <a:buNone/>
            </a:pPr>
            <a:endParaRPr lang="en-US" dirty="0"/>
          </a:p>
        </p:txBody>
      </p:sp>
      <p:sp>
        <p:nvSpPr>
          <p:cNvPr id="4" name="Text Placeholder 3"/>
          <p:cNvSpPr>
            <a:spLocks noGrp="1"/>
          </p:cNvSpPr>
          <p:nvPr>
            <p:ph type="body" sz="half" idx="2"/>
          </p:nvPr>
        </p:nvSpPr>
        <p:spPr>
          <a:xfrm>
            <a:off x="248697" y="3512275"/>
            <a:ext cx="2615084" cy="2073878"/>
          </a:xfrm>
        </p:spPr>
        <p:txBody>
          <a:bodyPr/>
          <a:lstStyle/>
          <a:p>
            <a:endParaRPr lang="en-US" dirty="0"/>
          </a:p>
        </p:txBody>
      </p:sp>
      <p:pic>
        <p:nvPicPr>
          <p:cNvPr id="7" name="Picture 6" descr="Slide 7 EVAA-Bonn-General agreement 8212415410_a798d55550[1].jpg"/>
          <p:cNvPicPr/>
          <p:nvPr/>
        </p:nvPicPr>
        <p:blipFill>
          <a:blip r:embed="rId4" cstate="print"/>
          <a:srcRect t="6757"/>
          <a:stretch>
            <a:fillRect/>
          </a:stretch>
        </p:blipFill>
        <p:spPr>
          <a:xfrm>
            <a:off x="78698" y="3353114"/>
            <a:ext cx="2887312" cy="1654948"/>
          </a:xfrm>
          <a:prstGeom prst="rect">
            <a:avLst/>
          </a:prstGeom>
          <a:noFill/>
          <a:ln w="50800">
            <a:solidFill>
              <a:srgbClr val="462300"/>
            </a:solidFill>
            <a:miter lim="800000"/>
            <a:headEnd/>
            <a:tailEnd/>
          </a:ln>
        </p:spPr>
      </p:pic>
      <p:pic>
        <p:nvPicPr>
          <p:cNvPr id="10" name="Image 1"/>
          <p:cNvPicPr/>
          <p:nvPr/>
        </p:nvPicPr>
        <p:blipFill>
          <a:blip r:embed="rId5"/>
          <a:stretch>
            <a:fillRect/>
          </a:stretch>
        </p:blipFill>
        <p:spPr>
          <a:xfrm>
            <a:off x="4114800" y="3733800"/>
            <a:ext cx="3951632" cy="2550344"/>
          </a:xfrm>
          <a:prstGeom prst="rect">
            <a:avLst/>
          </a:prstGeom>
        </p:spPr>
      </p:pic>
    </p:spTree>
    <p:extLst>
      <p:ext uri="{BB962C8B-B14F-4D97-AF65-F5344CB8AC3E}">
        <p14:creationId xmlns:p14="http://schemas.microsoft.com/office/powerpoint/2010/main" val="376267543"/>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525" y="1112933"/>
            <a:ext cx="2400676" cy="1600450"/>
          </a:xfrm>
          <a:prstGeom prst="rect">
            <a:avLst/>
          </a:prstGeom>
          <a:effectLst>
            <a:softEdge rad="50800"/>
          </a:effectLst>
        </p:spPr>
      </p:pic>
      <p:sp>
        <p:nvSpPr>
          <p:cNvPr id="2" name="Content Placeholder 1"/>
          <p:cNvSpPr>
            <a:spLocks noGrp="1"/>
          </p:cNvSpPr>
          <p:nvPr>
            <p:ph idx="1"/>
          </p:nvPr>
        </p:nvSpPr>
        <p:spPr>
          <a:xfrm>
            <a:off x="3607904" y="1383528"/>
            <a:ext cx="5088944" cy="1789703"/>
          </a:xfrm>
        </p:spPr>
        <p:txBody>
          <a:bodyPr>
            <a:normAutofit fontScale="92500" lnSpcReduction="10000"/>
          </a:bodyPr>
          <a:lstStyle/>
          <a:p>
            <a:pPr marL="0" indent="0">
              <a:buNone/>
            </a:pPr>
            <a:r>
              <a:rPr lang="en-US" sz="3500" dirty="0" smtClean="0"/>
              <a:t>2013 </a:t>
            </a:r>
            <a:r>
              <a:rPr lang="en-US" sz="3500" dirty="0"/>
              <a:t>-  “THE BIG IDEA” </a:t>
            </a:r>
          </a:p>
          <a:p>
            <a:pPr lvl="1">
              <a:buFont typeface="Wingdings" panose="05000000000000000000" pitchFamily="2" charset="2"/>
              <a:buChar char="Ø"/>
            </a:pPr>
            <a:r>
              <a:rPr lang="en-US" sz="2400" dirty="0" smtClean="0"/>
              <a:t> Pass </a:t>
            </a:r>
            <a:r>
              <a:rPr lang="en-US" sz="2400" dirty="0"/>
              <a:t>It On Network presented at the Encore Summit in San Francisco</a:t>
            </a:r>
            <a:r>
              <a:rPr lang="en-US" sz="2400" dirty="0" smtClean="0"/>
              <a:t>.</a:t>
            </a:r>
          </a:p>
          <a:p>
            <a:pPr lvl="1">
              <a:buFont typeface="Wingdings" panose="05000000000000000000" pitchFamily="2" charset="2"/>
              <a:buChar char="Ø"/>
            </a:pPr>
            <a:endParaRPr lang="en-US" sz="2400" dirty="0"/>
          </a:p>
          <a:p>
            <a:pPr lvl="1">
              <a:buFont typeface="Wingdings" panose="05000000000000000000" pitchFamily="2" charset="2"/>
              <a:buChar char="Ø"/>
            </a:pPr>
            <a:r>
              <a:rPr lang="en-US" sz="2400" dirty="0" smtClean="0"/>
              <a:t> </a:t>
            </a:r>
            <a:r>
              <a:rPr lang="en-US" sz="2400" dirty="0"/>
              <a:t>Launched website in </a:t>
            </a:r>
            <a:r>
              <a:rPr lang="en-US" sz="2400" dirty="0" smtClean="0"/>
              <a:t>Paris</a:t>
            </a:r>
            <a:r>
              <a:rPr lang="en-US" sz="2400" dirty="0"/>
              <a:t> </a:t>
            </a:r>
            <a:r>
              <a:rPr lang="en-US" sz="2400" dirty="0" smtClean="0"/>
              <a:t>November </a:t>
            </a:r>
            <a:endParaRPr lang="en-US" sz="2400" dirty="0"/>
          </a:p>
          <a:p>
            <a:pPr marL="0" indent="0">
              <a:buNone/>
            </a:pPr>
            <a:endParaRPr lang="en-US" sz="1950" dirty="0"/>
          </a:p>
        </p:txBody>
      </p:sp>
      <p:sp>
        <p:nvSpPr>
          <p:cNvPr id="4" name="Text Placeholder 3"/>
          <p:cNvSpPr>
            <a:spLocks noGrp="1"/>
          </p:cNvSpPr>
          <p:nvPr>
            <p:ph type="body" sz="half" idx="2"/>
          </p:nvPr>
        </p:nvSpPr>
        <p:spPr>
          <a:xfrm>
            <a:off x="248697" y="3512275"/>
            <a:ext cx="2615084" cy="2073878"/>
          </a:xfrm>
        </p:spPr>
        <p:txBody>
          <a:bodyPr/>
          <a:lstStyle/>
          <a:p>
            <a:endParaRPr lang="en-US" dirty="0"/>
          </a:p>
        </p:txBody>
      </p:sp>
      <p:pic>
        <p:nvPicPr>
          <p:cNvPr id="8" name="Picture 7"/>
          <p:cNvPicPr>
            <a:picLocks noChangeAspect="1"/>
          </p:cNvPicPr>
          <p:nvPr/>
        </p:nvPicPr>
        <p:blipFill>
          <a:blip r:embed="rId4"/>
          <a:stretch>
            <a:fillRect/>
          </a:stretch>
        </p:blipFill>
        <p:spPr>
          <a:xfrm>
            <a:off x="354136" y="2853912"/>
            <a:ext cx="2377454" cy="1480602"/>
          </a:xfrm>
          <a:prstGeom prst="rect">
            <a:avLst/>
          </a:prstGeom>
          <a:ln w="15875">
            <a:solidFill>
              <a:schemeClr val="accent2">
                <a:lumMod val="50000"/>
              </a:schemeClr>
            </a:solidFill>
          </a:ln>
        </p:spPr>
      </p:pic>
      <p:pic>
        <p:nvPicPr>
          <p:cNvPr id="7" name="Picture 6"/>
          <p:cNvPicPr/>
          <p:nvPr/>
        </p:nvPicPr>
        <p:blipFill>
          <a:blip r:embed="rId5" cstate="print">
            <a:extLst>
              <a:ext uri="{28A0092B-C50C-407E-A947-70E740481C1C}">
                <a14:useLocalDpi xmlns:a14="http://schemas.microsoft.com/office/drawing/2010/main" val="0"/>
              </a:ext>
            </a:extLst>
          </a:blip>
          <a:srcRect l="1918" t="4443" r="1918" b="43332"/>
          <a:stretch>
            <a:fillRect/>
          </a:stretch>
        </p:blipFill>
        <p:spPr bwMode="auto">
          <a:xfrm>
            <a:off x="4724400" y="3352800"/>
            <a:ext cx="3090785" cy="2487154"/>
          </a:xfrm>
          <a:prstGeom prst="rect">
            <a:avLst/>
          </a:prstGeom>
          <a:noFill/>
          <a:ln w="9525">
            <a:solidFill>
              <a:schemeClr val="accent2">
                <a:lumMod val="50000"/>
              </a:schemeClr>
            </a:solidFill>
          </a:ln>
          <a:extLst/>
        </p:spPr>
      </p:pic>
      <p:pic>
        <p:nvPicPr>
          <p:cNvPr id="10" name="Picture 9" descr="Slide 7 EVAA World Rhythmics Cafe Strasbourg oct 2012  8232182572_e82af23f5d[1].jpg"/>
          <p:cNvPicPr>
            <a:picLocks noChangeAspect="1"/>
          </p:cNvPicPr>
          <p:nvPr/>
        </p:nvPicPr>
        <p:blipFill>
          <a:blip r:embed="rId6" cstate="print"/>
          <a:srcRect l="7317" b="20347"/>
          <a:stretch>
            <a:fillRect/>
          </a:stretch>
        </p:blipFill>
        <p:spPr>
          <a:xfrm>
            <a:off x="76200" y="4549214"/>
            <a:ext cx="2895600" cy="1657350"/>
          </a:xfrm>
          <a:prstGeom prst="rect">
            <a:avLst/>
          </a:prstGeom>
          <a:noFill/>
          <a:ln w="34925">
            <a:solidFill>
              <a:srgbClr val="462300"/>
            </a:solidFill>
            <a:miter lim="800000"/>
            <a:headEnd/>
            <a:tailEnd/>
          </a:ln>
        </p:spPr>
      </p:pic>
    </p:spTree>
    <p:extLst>
      <p:ext uri="{BB962C8B-B14F-4D97-AF65-F5344CB8AC3E}">
        <p14:creationId xmlns:p14="http://schemas.microsoft.com/office/powerpoint/2010/main" val="3250217894"/>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762000" y="5105400"/>
            <a:ext cx="7543800" cy="838201"/>
          </a:xfrm>
        </p:spPr>
        <p:txBody>
          <a:bodyPr>
            <a:normAutofit/>
          </a:bodyPr>
          <a:lstStyle/>
          <a:p>
            <a:r>
              <a:rPr lang="fr-FR" dirty="0" smtClean="0"/>
              <a:t>Global </a:t>
            </a:r>
            <a:r>
              <a:rPr lang="fr-FR" dirty="0" err="1" smtClean="0"/>
              <a:t>is</a:t>
            </a:r>
            <a:r>
              <a:rPr lang="fr-FR" dirty="0" smtClean="0"/>
              <a:t> fun and </a:t>
            </a:r>
            <a:r>
              <a:rPr lang="fr-FR" dirty="0" err="1" smtClean="0"/>
              <a:t>very</a:t>
            </a:r>
            <a:r>
              <a:rPr lang="fr-FR" dirty="0" smtClean="0"/>
              <a:t> </a:t>
            </a:r>
            <a:r>
              <a:rPr lang="fr-FR" dirty="0" err="1" smtClean="0"/>
              <a:t>do-able</a:t>
            </a:r>
            <a:r>
              <a:rPr lang="fr-FR" dirty="0" smtClean="0"/>
              <a:t> !!!</a:t>
            </a:r>
            <a:endParaRPr lang="fr-FR" dirty="0"/>
          </a:p>
        </p:txBody>
      </p:sp>
      <p:sp>
        <p:nvSpPr>
          <p:cNvPr id="7" name="Espace réservé du texte 6"/>
          <p:cNvSpPr>
            <a:spLocks noGrp="1"/>
          </p:cNvSpPr>
          <p:nvPr>
            <p:ph type="body" sz="half" idx="2"/>
          </p:nvPr>
        </p:nvSpPr>
        <p:spPr>
          <a:xfrm>
            <a:off x="1554138" y="6096000"/>
            <a:ext cx="5486400" cy="196493"/>
          </a:xfrm>
        </p:spPr>
        <p:txBody>
          <a:bodyPr/>
          <a:lstStyle/>
          <a:p>
            <a:endParaRPr lang="fr-FR" dirty="0"/>
          </a:p>
        </p:txBody>
      </p:sp>
      <p:pic>
        <p:nvPicPr>
          <p:cNvPr id="6" name="Espace réservé pour une image  5" descr="wrld-br-6-jpg.jpg"/>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t="12793" b="12793"/>
          <a:stretch/>
        </p:blipFill>
        <p:spPr>
          <a:prstGeom prst="rect">
            <a:avLst/>
          </a:prstGeom>
        </p:spPr>
      </p:pic>
    </p:spTree>
    <p:extLst>
      <p:ext uri="{BB962C8B-B14F-4D97-AF65-F5344CB8AC3E}">
        <p14:creationId xmlns:p14="http://schemas.microsoft.com/office/powerpoint/2010/main" val="79613492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10320</TotalTime>
  <Words>1427</Words>
  <Application>Microsoft Macintosh PowerPoint</Application>
  <PresentationFormat>Présentation à l'écran (4:3)</PresentationFormat>
  <Paragraphs>154</Paragraphs>
  <Slides>31</Slides>
  <Notes>25</Notes>
  <HiddenSlides>0</HiddenSlides>
  <MMClips>0</MMClips>
  <ScaleCrop>false</ScaleCrop>
  <HeadingPairs>
    <vt:vector size="4" baseType="variant">
      <vt:variant>
        <vt:lpstr>Thème</vt:lpstr>
      </vt:variant>
      <vt:variant>
        <vt:i4>1</vt:i4>
      </vt:variant>
      <vt:variant>
        <vt:lpstr>Titres des diapositives</vt:lpstr>
      </vt:variant>
      <vt:variant>
        <vt:i4>31</vt:i4>
      </vt:variant>
    </vt:vector>
  </HeadingPairs>
  <TitlesOfParts>
    <vt:vector size="32" baseType="lpstr">
      <vt:lpstr>Retrospect</vt:lpstr>
      <vt:lpstr>Présentation PowerPoint</vt:lpstr>
      <vt:lpstr>Bridging the Digital Divide  Examples from around the world </vt:lpstr>
      <vt:lpstr>The Pass It On Network on show at the Active Aging Consortium of Asia Pacific – March 2016</vt:lpstr>
      <vt:lpstr>Présentation PowerPoint</vt:lpstr>
      <vt:lpstr>Présentation PowerPoint</vt:lpstr>
      <vt:lpstr>Présentation PowerPoint</vt:lpstr>
      <vt:lpstr>Présentation PowerPoint</vt:lpstr>
      <vt:lpstr>Présentation PowerPoint</vt:lpstr>
      <vt:lpstr>Global is fun and very do-able !!!</vt:lpstr>
      <vt:lpstr>Présentation PowerPoint</vt:lpstr>
      <vt:lpstr>New technologies </vt:lpstr>
      <vt:lpstr>International Telecommunications Union </vt:lpstr>
      <vt:lpstr>Présentation PowerPoint</vt:lpstr>
      <vt:lpstr>USA – Delighted OATS learners (Older Adult Technology Services)  </vt:lpstr>
      <vt:lpstr>USA – Senior Planet’s exploration centre in Manhattan </vt:lpstr>
      <vt:lpstr>Présentation PowerPoint</vt:lpstr>
      <vt:lpstr>USA –Digital Inclusion Fellows  Google Fibre &amp; Nonprofit Technology Network</vt:lpstr>
      <vt:lpstr>China  &amp; Iceland meet at the U3A International  conference in Osaka  </vt:lpstr>
      <vt:lpstr>Présentation PowerPoint</vt:lpstr>
      <vt:lpstr>Poland – 2 600  « Lighthouse keepers » work in their local communities teaching digital skills    </vt:lpstr>
      <vt:lpstr>Singapore – intergenerational IT bootcamps work wonders  </vt:lpstr>
      <vt:lpstr>      Japan – ITC – the driving force to transform and develop society  </vt:lpstr>
      <vt:lpstr>Présentation PowerPoint</vt:lpstr>
      <vt:lpstr>Mongolia’s Liberal Federation of Senior Citizens leading digital training</vt:lpstr>
      <vt:lpstr>Mongolia – graduation time </vt:lpstr>
      <vt:lpstr>South Africa – priority to young people </vt:lpstr>
      <vt:lpstr>Scientifically proved – We love it! </vt:lpstr>
      <vt:lpstr>Slovenia  </vt:lpstr>
      <vt:lpstr>Présentation PowerPoint</vt:lpstr>
      <vt:lpstr> Moira Allan moira@passitonnetwork.org </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Pratt</dc:creator>
  <cp:lastModifiedBy>Moira Allan Wilton</cp:lastModifiedBy>
  <cp:revision>478</cp:revision>
  <cp:lastPrinted>2016-08-27T10:48:08Z</cp:lastPrinted>
  <dcterms:created xsi:type="dcterms:W3CDTF">2013-08-25T13:05:27Z</dcterms:created>
  <dcterms:modified xsi:type="dcterms:W3CDTF">2016-12-10T16:59:04Z</dcterms:modified>
</cp:coreProperties>
</file>